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381" r:id="rId1"/>
  </p:sldMasterIdLst>
  <p:notesMasterIdLst>
    <p:notesMasterId r:id="rId57"/>
  </p:notesMasterIdLst>
  <p:handoutMasterIdLst>
    <p:handoutMasterId r:id="rId58"/>
  </p:handoutMasterIdLst>
  <p:sldIdLst>
    <p:sldId id="258" r:id="rId2"/>
    <p:sldId id="514" r:id="rId3"/>
    <p:sldId id="480" r:id="rId4"/>
    <p:sldId id="488" r:id="rId5"/>
    <p:sldId id="495" r:id="rId6"/>
    <p:sldId id="489" r:id="rId7"/>
    <p:sldId id="409" r:id="rId8"/>
    <p:sldId id="494" r:id="rId9"/>
    <p:sldId id="546" r:id="rId10"/>
    <p:sldId id="547" r:id="rId11"/>
    <p:sldId id="548" r:id="rId12"/>
    <p:sldId id="549" r:id="rId13"/>
    <p:sldId id="286" r:id="rId14"/>
    <p:sldId id="407" r:id="rId15"/>
    <p:sldId id="490" r:id="rId16"/>
    <p:sldId id="491" r:id="rId17"/>
    <p:sldId id="492" r:id="rId18"/>
    <p:sldId id="493" r:id="rId19"/>
    <p:sldId id="438" r:id="rId20"/>
    <p:sldId id="496" r:id="rId21"/>
    <p:sldId id="565" r:id="rId22"/>
    <p:sldId id="502" r:id="rId23"/>
    <p:sldId id="541" r:id="rId24"/>
    <p:sldId id="521" r:id="rId25"/>
    <p:sldId id="524" r:id="rId26"/>
    <p:sldId id="522" r:id="rId27"/>
    <p:sldId id="553" r:id="rId28"/>
    <p:sldId id="554" r:id="rId29"/>
    <p:sldId id="555" r:id="rId30"/>
    <p:sldId id="556" r:id="rId31"/>
    <p:sldId id="558" r:id="rId32"/>
    <p:sldId id="550" r:id="rId33"/>
    <p:sldId id="519" r:id="rId34"/>
    <p:sldId id="525" r:id="rId35"/>
    <p:sldId id="506" r:id="rId36"/>
    <p:sldId id="551" r:id="rId37"/>
    <p:sldId id="504" r:id="rId38"/>
    <p:sldId id="566" r:id="rId39"/>
    <p:sldId id="567" r:id="rId40"/>
    <p:sldId id="505" r:id="rId41"/>
    <p:sldId id="557" r:id="rId42"/>
    <p:sldId id="509" r:id="rId43"/>
    <p:sldId id="563" r:id="rId44"/>
    <p:sldId id="562" r:id="rId45"/>
    <p:sldId id="478" r:id="rId46"/>
    <p:sldId id="559" r:id="rId47"/>
    <p:sldId id="560" r:id="rId48"/>
    <p:sldId id="540" r:id="rId49"/>
    <p:sldId id="564" r:id="rId50"/>
    <p:sldId id="536" r:id="rId51"/>
    <p:sldId id="537" r:id="rId52"/>
    <p:sldId id="538" r:id="rId53"/>
    <p:sldId id="539" r:id="rId54"/>
    <p:sldId id="561" r:id="rId55"/>
    <p:sldId id="469" r:id="rId56"/>
  </p:sldIdLst>
  <p:sldSz cx="9906000" cy="6858000" type="A4"/>
  <p:notesSz cx="6797675" cy="9926638"/>
  <p:defaultTextStyle>
    <a:defPPr>
      <a:defRPr lang="ko-KR"/>
    </a:defPPr>
    <a:lvl1pPr algn="l" rtl="0" fontAlgn="base" latinLnBrk="1">
      <a:spcBef>
        <a:spcPct val="0"/>
      </a:spcBef>
      <a:spcAft>
        <a:spcPct val="0"/>
      </a:spcAft>
      <a:defRPr kumimoji="1" sz="1600"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600"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600"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600"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600" kern="1200">
        <a:solidFill>
          <a:schemeClr val="tx1"/>
        </a:solidFill>
        <a:latin typeface="굴림" pitchFamily="50" charset="-127"/>
        <a:ea typeface="굴림" pitchFamily="50" charset="-127"/>
        <a:cs typeface="+mn-cs"/>
      </a:defRPr>
    </a:lvl5pPr>
    <a:lvl6pPr marL="2286000" algn="l" defTabSz="914400" rtl="0" eaLnBrk="1" latinLnBrk="1" hangingPunct="1">
      <a:defRPr kumimoji="1" sz="1600" kern="1200">
        <a:solidFill>
          <a:schemeClr val="tx1"/>
        </a:solidFill>
        <a:latin typeface="굴림" pitchFamily="50" charset="-127"/>
        <a:ea typeface="굴림" pitchFamily="50" charset="-127"/>
        <a:cs typeface="+mn-cs"/>
      </a:defRPr>
    </a:lvl6pPr>
    <a:lvl7pPr marL="2743200" algn="l" defTabSz="914400" rtl="0" eaLnBrk="1" latinLnBrk="1" hangingPunct="1">
      <a:defRPr kumimoji="1" sz="1600" kern="1200">
        <a:solidFill>
          <a:schemeClr val="tx1"/>
        </a:solidFill>
        <a:latin typeface="굴림" pitchFamily="50" charset="-127"/>
        <a:ea typeface="굴림" pitchFamily="50" charset="-127"/>
        <a:cs typeface="+mn-cs"/>
      </a:defRPr>
    </a:lvl7pPr>
    <a:lvl8pPr marL="3200400" algn="l" defTabSz="914400" rtl="0" eaLnBrk="1" latinLnBrk="1" hangingPunct="1">
      <a:defRPr kumimoji="1" sz="1600" kern="1200">
        <a:solidFill>
          <a:schemeClr val="tx1"/>
        </a:solidFill>
        <a:latin typeface="굴림" pitchFamily="50" charset="-127"/>
        <a:ea typeface="굴림" pitchFamily="50" charset="-127"/>
        <a:cs typeface="+mn-cs"/>
      </a:defRPr>
    </a:lvl8pPr>
    <a:lvl9pPr marL="3657600" algn="l" defTabSz="914400" rtl="0" eaLnBrk="1" latinLnBrk="1" hangingPunct="1">
      <a:defRPr kumimoji="1" sz="1600" kern="1200">
        <a:solidFill>
          <a:schemeClr val="tx1"/>
        </a:solidFill>
        <a:latin typeface="굴림" pitchFamily="50" charset="-127"/>
        <a:ea typeface="굴림" pitchFamily="50" charset="-127"/>
        <a:cs typeface="+mn-cs"/>
      </a:defRPr>
    </a:lvl9pPr>
  </p:defaultTextStyle>
  <p:extLst>
    <p:ext uri="{521415D9-36F7-43E2-AB2F-B90AF26B5E84}">
      <p14:sectionLst xmlns:p14="http://schemas.microsoft.com/office/powerpoint/2010/main">
        <p14:section name="기본 구역" id="{FF1C842F-D9E1-45D3-BD63-D7890EEC3E54}">
          <p14:sldIdLst>
            <p14:sldId id="258"/>
            <p14:sldId id="514"/>
            <p14:sldId id="480"/>
            <p14:sldId id="488"/>
            <p14:sldId id="495"/>
            <p14:sldId id="489"/>
            <p14:sldId id="409"/>
            <p14:sldId id="494"/>
            <p14:sldId id="546"/>
            <p14:sldId id="547"/>
            <p14:sldId id="548"/>
            <p14:sldId id="549"/>
            <p14:sldId id="286"/>
            <p14:sldId id="407"/>
            <p14:sldId id="490"/>
            <p14:sldId id="491"/>
            <p14:sldId id="492"/>
            <p14:sldId id="493"/>
            <p14:sldId id="438"/>
            <p14:sldId id="496"/>
            <p14:sldId id="565"/>
            <p14:sldId id="502"/>
            <p14:sldId id="541"/>
            <p14:sldId id="521"/>
            <p14:sldId id="524"/>
            <p14:sldId id="522"/>
            <p14:sldId id="553"/>
            <p14:sldId id="554"/>
            <p14:sldId id="555"/>
            <p14:sldId id="556"/>
            <p14:sldId id="558"/>
            <p14:sldId id="550"/>
            <p14:sldId id="519"/>
            <p14:sldId id="525"/>
            <p14:sldId id="506"/>
            <p14:sldId id="551"/>
            <p14:sldId id="504"/>
            <p14:sldId id="566"/>
            <p14:sldId id="567"/>
            <p14:sldId id="505"/>
            <p14:sldId id="557"/>
            <p14:sldId id="509"/>
            <p14:sldId id="563"/>
            <p14:sldId id="562"/>
            <p14:sldId id="478"/>
            <p14:sldId id="559"/>
            <p14:sldId id="560"/>
            <p14:sldId id="540"/>
            <p14:sldId id="564"/>
            <p14:sldId id="536"/>
            <p14:sldId id="537"/>
            <p14:sldId id="538"/>
            <p14:sldId id="539"/>
            <p14:sldId id="561"/>
            <p14:sldId id="469"/>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Young Lee [이지영]" initials="JL[" lastIdx="2" clrIdx="0">
    <p:extLst>
      <p:ext uri="{19B8F6BF-5375-455C-9EA6-DF929625EA0E}">
        <p15:presenceInfo xmlns:p15="http://schemas.microsoft.com/office/powerpoint/2012/main" userId="Ji-Young Lee [이지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CFCC"/>
    <a:srgbClr val="0066CC"/>
    <a:srgbClr val="D34817"/>
    <a:srgbClr val="CCECFF"/>
    <a:srgbClr val="CCFFFF"/>
    <a:srgbClr val="33CCFF"/>
    <a:srgbClr val="004070"/>
    <a:srgbClr val="684F00"/>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보통 스타일 1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93" autoAdjust="0"/>
    <p:restoredTop sz="95737" autoAdjust="0"/>
  </p:normalViewPr>
  <p:slideViewPr>
    <p:cSldViewPr snapToObjects="1">
      <p:cViewPr varScale="1">
        <p:scale>
          <a:sx n="87" d="100"/>
          <a:sy n="87" d="100"/>
        </p:scale>
        <p:origin x="686" y="-14"/>
      </p:cViewPr>
      <p:guideLst>
        <p:guide orient="horz" pos="2160"/>
        <p:guide pos="3120"/>
      </p:guideLst>
    </p:cSldViewPr>
  </p:slideViewPr>
  <p:outlineViewPr>
    <p:cViewPr>
      <p:scale>
        <a:sx n="33" d="100"/>
        <a:sy n="33" d="100"/>
      </p:scale>
      <p:origin x="0" y="-27294"/>
    </p:cViewPr>
  </p:outlineViewPr>
  <p:notesTextViewPr>
    <p:cViewPr>
      <p:scale>
        <a:sx n="3" d="2"/>
        <a:sy n="3" d="2"/>
      </p:scale>
      <p:origin x="0" y="0"/>
    </p:cViewPr>
  </p:notesTextViewPr>
  <p:sorterViewPr>
    <p:cViewPr>
      <p:scale>
        <a:sx n="100" d="100"/>
        <a:sy n="100" d="100"/>
      </p:scale>
      <p:origin x="0" y="6480"/>
    </p:cViewPr>
  </p:sorterViewPr>
  <p:notesViewPr>
    <p:cSldViewPr snapToObjects="1">
      <p:cViewPr varScale="1">
        <p:scale>
          <a:sx n="85" d="100"/>
          <a:sy n="85" d="100"/>
        </p:scale>
        <p:origin x="390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5" y="5"/>
            <a:ext cx="2945659" cy="496333"/>
          </a:xfrm>
          <a:prstGeom prst="rect">
            <a:avLst/>
          </a:prstGeom>
        </p:spPr>
        <p:txBody>
          <a:bodyPr vert="horz" lIns="95505" tIns="47753" rIns="95505" bIns="47753" rtlCol="0"/>
          <a:lstStyle>
            <a:lvl1pPr algn="l">
              <a:defRPr sz="1300"/>
            </a:lvl1pPr>
          </a:lstStyle>
          <a:p>
            <a:endParaRPr lang="ko-KR" altLang="en-US" dirty="0">
              <a:latin typeface="맑은 고딕" panose="020B0503020000020004" pitchFamily="50" charset="-127"/>
              <a:ea typeface="맑은 고딕" panose="020B0503020000020004" pitchFamily="50" charset="-127"/>
            </a:endParaRPr>
          </a:p>
        </p:txBody>
      </p:sp>
      <p:sp>
        <p:nvSpPr>
          <p:cNvPr id="3" name="날짜 개체 틀 2"/>
          <p:cNvSpPr>
            <a:spLocks noGrp="1"/>
          </p:cNvSpPr>
          <p:nvPr>
            <p:ph type="dt" sz="quarter" idx="1"/>
          </p:nvPr>
        </p:nvSpPr>
        <p:spPr>
          <a:xfrm>
            <a:off x="3850448" y="5"/>
            <a:ext cx="2945659" cy="496333"/>
          </a:xfrm>
          <a:prstGeom prst="rect">
            <a:avLst/>
          </a:prstGeom>
        </p:spPr>
        <p:txBody>
          <a:bodyPr vert="horz" lIns="95505" tIns="47753" rIns="95505" bIns="47753" rtlCol="0"/>
          <a:lstStyle>
            <a:lvl1pPr algn="r">
              <a:defRPr sz="1300"/>
            </a:lvl1pPr>
          </a:lstStyle>
          <a:p>
            <a:fld id="{605EA40D-8A8C-41AE-97D6-99801F06E453}" type="datetimeFigureOut">
              <a:rPr lang="ko-KR" altLang="en-US" smtClean="0">
                <a:latin typeface="맑은 고딕" panose="020B0503020000020004" pitchFamily="50" charset="-127"/>
                <a:ea typeface="맑은 고딕" panose="020B0503020000020004" pitchFamily="50" charset="-127"/>
              </a:rPr>
              <a:pPr/>
              <a:t>2019-10-09</a:t>
            </a:fld>
            <a:endParaRPr lang="ko-KR" altLang="en-US" dirty="0">
              <a:latin typeface="맑은 고딕" panose="020B0503020000020004" pitchFamily="50" charset="-127"/>
              <a:ea typeface="맑은 고딕" panose="020B0503020000020004" pitchFamily="50" charset="-127"/>
            </a:endParaRPr>
          </a:p>
        </p:txBody>
      </p:sp>
      <p:sp>
        <p:nvSpPr>
          <p:cNvPr id="4" name="바닥글 개체 틀 3"/>
          <p:cNvSpPr>
            <a:spLocks noGrp="1"/>
          </p:cNvSpPr>
          <p:nvPr>
            <p:ph type="ftr" sz="quarter" idx="2"/>
          </p:nvPr>
        </p:nvSpPr>
        <p:spPr>
          <a:xfrm>
            <a:off x="5" y="9428588"/>
            <a:ext cx="2945659" cy="496333"/>
          </a:xfrm>
          <a:prstGeom prst="rect">
            <a:avLst/>
          </a:prstGeom>
        </p:spPr>
        <p:txBody>
          <a:bodyPr vert="horz" lIns="95505" tIns="47753" rIns="95505" bIns="47753" rtlCol="0" anchor="b"/>
          <a:lstStyle>
            <a:lvl1pPr algn="l">
              <a:defRPr sz="1300"/>
            </a:lvl1pPr>
          </a:lstStyle>
          <a:p>
            <a:endParaRPr lang="ko-KR" altLang="en-US" dirty="0">
              <a:latin typeface="맑은 고딕" panose="020B0503020000020004" pitchFamily="50" charset="-127"/>
              <a:ea typeface="맑은 고딕" panose="020B0503020000020004" pitchFamily="50" charset="-127"/>
            </a:endParaRPr>
          </a:p>
        </p:txBody>
      </p:sp>
      <p:sp>
        <p:nvSpPr>
          <p:cNvPr id="5" name="슬라이드 번호 개체 틀 4"/>
          <p:cNvSpPr>
            <a:spLocks noGrp="1"/>
          </p:cNvSpPr>
          <p:nvPr>
            <p:ph type="sldNum" sz="quarter" idx="3"/>
          </p:nvPr>
        </p:nvSpPr>
        <p:spPr>
          <a:xfrm>
            <a:off x="3850448" y="9428588"/>
            <a:ext cx="2945659" cy="496333"/>
          </a:xfrm>
          <a:prstGeom prst="rect">
            <a:avLst/>
          </a:prstGeom>
        </p:spPr>
        <p:txBody>
          <a:bodyPr vert="horz" lIns="95505" tIns="47753" rIns="95505" bIns="47753" rtlCol="0" anchor="b"/>
          <a:lstStyle>
            <a:lvl1pPr algn="r">
              <a:defRPr sz="1300"/>
            </a:lvl1pPr>
          </a:lstStyle>
          <a:p>
            <a:fld id="{5A433049-BB43-4E83-81B8-C9E31F9887E2}" type="slidenum">
              <a:rPr lang="ko-KR" altLang="en-US" smtClean="0">
                <a:latin typeface="맑은 고딕" panose="020B0503020000020004" pitchFamily="50" charset="-127"/>
                <a:ea typeface="맑은 고딕" panose="020B0503020000020004" pitchFamily="50" charset="-127"/>
              </a:rPr>
              <a:pPr/>
              <a:t>‹#›</a:t>
            </a:fld>
            <a:endParaRPr lang="ko-KR" altLang="en-US"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37639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5" y="5"/>
            <a:ext cx="2945659" cy="496333"/>
          </a:xfrm>
          <a:prstGeom prst="rect">
            <a:avLst/>
          </a:prstGeom>
          <a:noFill/>
          <a:ln w="9525">
            <a:noFill/>
            <a:miter lim="800000"/>
            <a:headEnd/>
            <a:tailEnd/>
          </a:ln>
          <a:effectLst/>
        </p:spPr>
        <p:txBody>
          <a:bodyPr vert="horz" wrap="square" lIns="95505" tIns="47753" rIns="95505" bIns="47753" numCol="1" anchor="t" anchorCtr="0" compatLnSpc="1">
            <a:prstTxWarp prst="textNoShape">
              <a:avLst/>
            </a:prstTxWarp>
          </a:bodyPr>
          <a:lstStyle>
            <a:lvl1pPr eaLnBrk="0" hangingPunct="0">
              <a:defRPr sz="1300">
                <a:latin typeface="맑은 고딕" panose="020B0503020000020004" pitchFamily="50" charset="-127"/>
                <a:ea typeface="맑은 고딕" panose="020B0503020000020004" pitchFamily="50" charset="-127"/>
              </a:defRPr>
            </a:lvl1pPr>
          </a:lstStyle>
          <a:p>
            <a:pPr>
              <a:defRPr/>
            </a:pPr>
            <a:endParaRPr lang="en-US" altLang="ko-KR" dirty="0"/>
          </a:p>
        </p:txBody>
      </p:sp>
      <p:sp>
        <p:nvSpPr>
          <p:cNvPr id="394243" name="Rectangle 3"/>
          <p:cNvSpPr>
            <a:spLocks noGrp="1" noChangeArrowheads="1"/>
          </p:cNvSpPr>
          <p:nvPr>
            <p:ph type="dt" idx="1"/>
          </p:nvPr>
        </p:nvSpPr>
        <p:spPr bwMode="auto">
          <a:xfrm>
            <a:off x="3850448" y="5"/>
            <a:ext cx="2945659" cy="496333"/>
          </a:xfrm>
          <a:prstGeom prst="rect">
            <a:avLst/>
          </a:prstGeom>
          <a:noFill/>
          <a:ln w="9525">
            <a:noFill/>
            <a:miter lim="800000"/>
            <a:headEnd/>
            <a:tailEnd/>
          </a:ln>
          <a:effectLst/>
        </p:spPr>
        <p:txBody>
          <a:bodyPr vert="horz" wrap="square" lIns="95505" tIns="47753" rIns="95505" bIns="47753" numCol="1" anchor="t" anchorCtr="0" compatLnSpc="1">
            <a:prstTxWarp prst="textNoShape">
              <a:avLst/>
            </a:prstTxWarp>
          </a:bodyPr>
          <a:lstStyle>
            <a:lvl1pPr algn="r" eaLnBrk="0" hangingPunct="0">
              <a:defRPr sz="1300">
                <a:latin typeface="맑은 고딕" panose="020B0503020000020004" pitchFamily="50" charset="-127"/>
                <a:ea typeface="맑은 고딕" panose="020B0503020000020004" pitchFamily="50" charset="-127"/>
              </a:defRPr>
            </a:lvl1pPr>
          </a:lstStyle>
          <a:p>
            <a:pPr>
              <a:defRPr/>
            </a:pPr>
            <a:fld id="{9BE63B27-62BC-4F24-8030-0CE5432CB37F}" type="datetimeFigureOut">
              <a:rPr lang="ko-KR" altLang="en-US" smtClean="0"/>
              <a:pPr>
                <a:defRPr/>
              </a:pPr>
              <a:t>2019-10-09</a:t>
            </a:fld>
            <a:endParaRPr lang="en-US" altLang="ko-KR" dirty="0"/>
          </a:p>
        </p:txBody>
      </p:sp>
      <p:sp>
        <p:nvSpPr>
          <p:cNvPr id="71684" name="Rectangle 4"/>
          <p:cNvSpPr>
            <a:spLocks noGrp="1" noRot="1" noChangeAspect="1" noChangeArrowheads="1" noTextEdit="1"/>
          </p:cNvSpPr>
          <p:nvPr>
            <p:ph type="sldImg" idx="2"/>
          </p:nvPr>
        </p:nvSpPr>
        <p:spPr bwMode="auto">
          <a:xfrm>
            <a:off x="712788" y="746125"/>
            <a:ext cx="5372100" cy="3721100"/>
          </a:xfrm>
          <a:prstGeom prst="rect">
            <a:avLst/>
          </a:prstGeom>
          <a:noFill/>
          <a:ln w="9525">
            <a:solidFill>
              <a:srgbClr val="000000"/>
            </a:solidFill>
            <a:miter lim="800000"/>
            <a:headEnd/>
            <a:tailEnd/>
          </a:ln>
        </p:spPr>
      </p:sp>
      <p:sp>
        <p:nvSpPr>
          <p:cNvPr id="394245" name="Rectangle 5"/>
          <p:cNvSpPr>
            <a:spLocks noGrp="1" noChangeArrowheads="1"/>
          </p:cNvSpPr>
          <p:nvPr>
            <p:ph type="body" sz="quarter" idx="3"/>
          </p:nvPr>
        </p:nvSpPr>
        <p:spPr bwMode="auto">
          <a:xfrm>
            <a:off x="679769" y="4715156"/>
            <a:ext cx="5438140" cy="4466987"/>
          </a:xfrm>
          <a:prstGeom prst="rect">
            <a:avLst/>
          </a:prstGeom>
          <a:noFill/>
          <a:ln w="9525">
            <a:noFill/>
            <a:miter lim="800000"/>
            <a:headEnd/>
            <a:tailEnd/>
          </a:ln>
          <a:effectLst/>
        </p:spPr>
        <p:txBody>
          <a:bodyPr vert="horz" wrap="square" lIns="95505" tIns="47753" rIns="95505" bIns="47753" numCol="1" anchor="t" anchorCtr="0" compatLnSpc="1">
            <a:prstTxWarp prst="textNoShape">
              <a:avLst/>
            </a:prstTxWarp>
          </a:bodyPr>
          <a:lstStyle/>
          <a:p>
            <a:pPr lvl="0"/>
            <a:r>
              <a:rPr lang="ko-KR" altLang="en-US" noProof="0" dirty="0"/>
              <a:t>마스터 텍스트 스타일을 편집합니다</a:t>
            </a:r>
          </a:p>
          <a:p>
            <a:pPr lvl="1"/>
            <a:r>
              <a:rPr lang="ko-KR" altLang="en-US" noProof="0" dirty="0"/>
              <a:t>둘째 수준</a:t>
            </a:r>
          </a:p>
          <a:p>
            <a:pPr lvl="2"/>
            <a:r>
              <a:rPr lang="ko-KR" altLang="en-US" noProof="0" dirty="0"/>
              <a:t>셋째 수준</a:t>
            </a:r>
          </a:p>
          <a:p>
            <a:pPr lvl="3"/>
            <a:r>
              <a:rPr lang="ko-KR" altLang="en-US" noProof="0" dirty="0"/>
              <a:t>넷째 수준</a:t>
            </a:r>
          </a:p>
          <a:p>
            <a:pPr lvl="4"/>
            <a:r>
              <a:rPr lang="ko-KR" altLang="en-US" noProof="0" dirty="0"/>
              <a:t>다섯째 수준</a:t>
            </a:r>
          </a:p>
        </p:txBody>
      </p:sp>
      <p:sp>
        <p:nvSpPr>
          <p:cNvPr id="394246" name="Rectangle 6"/>
          <p:cNvSpPr>
            <a:spLocks noGrp="1" noChangeArrowheads="1"/>
          </p:cNvSpPr>
          <p:nvPr>
            <p:ph type="ftr" sz="quarter" idx="4"/>
          </p:nvPr>
        </p:nvSpPr>
        <p:spPr bwMode="auto">
          <a:xfrm>
            <a:off x="5" y="9428588"/>
            <a:ext cx="2945659" cy="496333"/>
          </a:xfrm>
          <a:prstGeom prst="rect">
            <a:avLst/>
          </a:prstGeom>
          <a:noFill/>
          <a:ln w="9525">
            <a:noFill/>
            <a:miter lim="800000"/>
            <a:headEnd/>
            <a:tailEnd/>
          </a:ln>
          <a:effectLst/>
        </p:spPr>
        <p:txBody>
          <a:bodyPr vert="horz" wrap="square" lIns="95505" tIns="47753" rIns="95505" bIns="47753" numCol="1" anchor="b" anchorCtr="0" compatLnSpc="1">
            <a:prstTxWarp prst="textNoShape">
              <a:avLst/>
            </a:prstTxWarp>
          </a:bodyPr>
          <a:lstStyle>
            <a:lvl1pPr eaLnBrk="0" hangingPunct="0">
              <a:defRPr sz="1300">
                <a:latin typeface="맑은 고딕" panose="020B0503020000020004" pitchFamily="50" charset="-127"/>
                <a:ea typeface="맑은 고딕" panose="020B0503020000020004" pitchFamily="50" charset="-127"/>
              </a:defRPr>
            </a:lvl1pPr>
          </a:lstStyle>
          <a:p>
            <a:pPr>
              <a:defRPr/>
            </a:pPr>
            <a:endParaRPr lang="en-US" altLang="ko-KR" dirty="0"/>
          </a:p>
        </p:txBody>
      </p:sp>
      <p:sp>
        <p:nvSpPr>
          <p:cNvPr id="394247" name="Rectangle 7"/>
          <p:cNvSpPr>
            <a:spLocks noGrp="1" noChangeArrowheads="1"/>
          </p:cNvSpPr>
          <p:nvPr>
            <p:ph type="sldNum" sz="quarter" idx="5"/>
          </p:nvPr>
        </p:nvSpPr>
        <p:spPr bwMode="auto">
          <a:xfrm>
            <a:off x="3850448" y="9428588"/>
            <a:ext cx="2945659" cy="496333"/>
          </a:xfrm>
          <a:prstGeom prst="rect">
            <a:avLst/>
          </a:prstGeom>
          <a:noFill/>
          <a:ln w="9525">
            <a:noFill/>
            <a:miter lim="800000"/>
            <a:headEnd/>
            <a:tailEnd/>
          </a:ln>
          <a:effectLst/>
        </p:spPr>
        <p:txBody>
          <a:bodyPr vert="horz" wrap="square" lIns="95505" tIns="47753" rIns="95505" bIns="47753" numCol="1" anchor="b" anchorCtr="0" compatLnSpc="1">
            <a:prstTxWarp prst="textNoShape">
              <a:avLst/>
            </a:prstTxWarp>
          </a:bodyPr>
          <a:lstStyle>
            <a:lvl1pPr algn="r" eaLnBrk="0" hangingPunct="0">
              <a:defRPr sz="1300">
                <a:latin typeface="맑은 고딕" panose="020B0503020000020004" pitchFamily="50" charset="-127"/>
                <a:ea typeface="맑은 고딕" panose="020B0503020000020004" pitchFamily="50" charset="-127"/>
              </a:defRPr>
            </a:lvl1pPr>
          </a:lstStyle>
          <a:p>
            <a:pPr>
              <a:defRPr/>
            </a:pPr>
            <a:fld id="{ADED3B85-11B7-4E62-A6B5-F309D126AD60}" type="slidenum">
              <a:rPr lang="ko-KR" altLang="en-US" smtClean="0"/>
              <a:pPr>
                <a:defRPr/>
              </a:pPr>
              <a:t>‹#›</a:t>
            </a:fld>
            <a:endParaRPr lang="en-US" altLang="ko-KR" dirty="0"/>
          </a:p>
        </p:txBody>
      </p:sp>
    </p:spTree>
    <p:extLst>
      <p:ext uri="{BB962C8B-B14F-4D97-AF65-F5344CB8AC3E}">
        <p14:creationId xmlns:p14="http://schemas.microsoft.com/office/powerpoint/2010/main" val="1983638129"/>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맑은 고딕" panose="020B0503020000020004" pitchFamily="50" charset="-127"/>
        <a:ea typeface="맑은 고딕" panose="020B0503020000020004"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맑은 고딕" panose="020B0503020000020004" pitchFamily="50" charset="-127"/>
        <a:ea typeface="맑은 고딕" panose="020B0503020000020004"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맑은 고딕" panose="020B0503020000020004" pitchFamily="50" charset="-127"/>
        <a:ea typeface="맑은 고딕" panose="020B0503020000020004"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맑은 고딕" panose="020B0503020000020004" pitchFamily="50" charset="-127"/>
        <a:ea typeface="맑은 고딕" panose="020B0503020000020004"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맑은 고딕" panose="020B0503020000020004" pitchFamily="50" charset="-127"/>
        <a:ea typeface="맑은 고딕" panose="020B0503020000020004"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3</a:t>
            </a:fld>
            <a:endParaRPr lang="en-US" altLang="ko-KR" dirty="0">
              <a:solidFill>
                <a:srgbClr val="000000"/>
              </a:solidFill>
            </a:endParaRPr>
          </a:p>
        </p:txBody>
      </p:sp>
    </p:spTree>
    <p:extLst>
      <p:ext uri="{BB962C8B-B14F-4D97-AF65-F5344CB8AC3E}">
        <p14:creationId xmlns:p14="http://schemas.microsoft.com/office/powerpoint/2010/main" val="231913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12</a:t>
            </a:fld>
            <a:endParaRPr lang="en-US" altLang="ko-KR" dirty="0">
              <a:solidFill>
                <a:srgbClr val="000000"/>
              </a:solidFill>
            </a:endParaRPr>
          </a:p>
        </p:txBody>
      </p:sp>
    </p:spTree>
    <p:extLst>
      <p:ext uri="{BB962C8B-B14F-4D97-AF65-F5344CB8AC3E}">
        <p14:creationId xmlns:p14="http://schemas.microsoft.com/office/powerpoint/2010/main" val="88914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14</a:t>
            </a:fld>
            <a:endParaRPr lang="en-US" altLang="ko-KR" dirty="0">
              <a:solidFill>
                <a:srgbClr val="000000"/>
              </a:solidFill>
            </a:endParaRPr>
          </a:p>
        </p:txBody>
      </p:sp>
    </p:spTree>
    <p:extLst>
      <p:ext uri="{BB962C8B-B14F-4D97-AF65-F5344CB8AC3E}">
        <p14:creationId xmlns:p14="http://schemas.microsoft.com/office/powerpoint/2010/main" val="319824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15</a:t>
            </a:fld>
            <a:endParaRPr lang="en-US" altLang="ko-KR" dirty="0">
              <a:solidFill>
                <a:srgbClr val="000000"/>
              </a:solidFill>
            </a:endParaRPr>
          </a:p>
        </p:txBody>
      </p:sp>
    </p:spTree>
    <p:extLst>
      <p:ext uri="{BB962C8B-B14F-4D97-AF65-F5344CB8AC3E}">
        <p14:creationId xmlns:p14="http://schemas.microsoft.com/office/powerpoint/2010/main" val="269050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16</a:t>
            </a:fld>
            <a:endParaRPr lang="en-US" altLang="ko-KR" dirty="0">
              <a:solidFill>
                <a:srgbClr val="000000"/>
              </a:solidFill>
            </a:endParaRPr>
          </a:p>
        </p:txBody>
      </p:sp>
    </p:spTree>
    <p:extLst>
      <p:ext uri="{BB962C8B-B14F-4D97-AF65-F5344CB8AC3E}">
        <p14:creationId xmlns:p14="http://schemas.microsoft.com/office/powerpoint/2010/main" val="400428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17</a:t>
            </a:fld>
            <a:endParaRPr lang="en-US" altLang="ko-KR" dirty="0">
              <a:solidFill>
                <a:srgbClr val="000000"/>
              </a:solidFill>
            </a:endParaRPr>
          </a:p>
        </p:txBody>
      </p:sp>
    </p:spTree>
    <p:extLst>
      <p:ext uri="{BB962C8B-B14F-4D97-AF65-F5344CB8AC3E}">
        <p14:creationId xmlns:p14="http://schemas.microsoft.com/office/powerpoint/2010/main" val="279948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18</a:t>
            </a:fld>
            <a:endParaRPr lang="en-US" altLang="ko-KR" dirty="0">
              <a:solidFill>
                <a:srgbClr val="000000"/>
              </a:solidFill>
            </a:endParaRPr>
          </a:p>
        </p:txBody>
      </p:sp>
    </p:spTree>
    <p:extLst>
      <p:ext uri="{BB962C8B-B14F-4D97-AF65-F5344CB8AC3E}">
        <p14:creationId xmlns:p14="http://schemas.microsoft.com/office/powerpoint/2010/main" val="163893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20</a:t>
            </a:fld>
            <a:endParaRPr lang="en-US" altLang="ko-KR" dirty="0">
              <a:solidFill>
                <a:srgbClr val="000000"/>
              </a:solidFill>
            </a:endParaRPr>
          </a:p>
        </p:txBody>
      </p:sp>
    </p:spTree>
    <p:extLst>
      <p:ext uri="{BB962C8B-B14F-4D97-AF65-F5344CB8AC3E}">
        <p14:creationId xmlns:p14="http://schemas.microsoft.com/office/powerpoint/2010/main" val="46373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21</a:t>
            </a:fld>
            <a:endParaRPr lang="en-US" altLang="ko-KR" dirty="0">
              <a:solidFill>
                <a:srgbClr val="000000"/>
              </a:solidFill>
            </a:endParaRPr>
          </a:p>
        </p:txBody>
      </p:sp>
    </p:spTree>
    <p:extLst>
      <p:ext uri="{BB962C8B-B14F-4D97-AF65-F5344CB8AC3E}">
        <p14:creationId xmlns:p14="http://schemas.microsoft.com/office/powerpoint/2010/main" val="389402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22</a:t>
            </a:fld>
            <a:endParaRPr lang="en-US" altLang="ko-KR" dirty="0">
              <a:solidFill>
                <a:srgbClr val="000000"/>
              </a:solidFill>
            </a:endParaRPr>
          </a:p>
        </p:txBody>
      </p:sp>
    </p:spTree>
    <p:extLst>
      <p:ext uri="{BB962C8B-B14F-4D97-AF65-F5344CB8AC3E}">
        <p14:creationId xmlns:p14="http://schemas.microsoft.com/office/powerpoint/2010/main" val="127741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23</a:t>
            </a:fld>
            <a:endParaRPr lang="en-US" altLang="ko-KR" dirty="0"/>
          </a:p>
        </p:txBody>
      </p:sp>
    </p:spTree>
    <p:extLst>
      <p:ext uri="{BB962C8B-B14F-4D97-AF65-F5344CB8AC3E}">
        <p14:creationId xmlns:p14="http://schemas.microsoft.com/office/powerpoint/2010/main" val="68264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4</a:t>
            </a:fld>
            <a:endParaRPr lang="en-US" altLang="ko-KR" dirty="0">
              <a:solidFill>
                <a:srgbClr val="000000"/>
              </a:solidFill>
            </a:endParaRPr>
          </a:p>
        </p:txBody>
      </p:sp>
    </p:spTree>
    <p:extLst>
      <p:ext uri="{BB962C8B-B14F-4D97-AF65-F5344CB8AC3E}">
        <p14:creationId xmlns:p14="http://schemas.microsoft.com/office/powerpoint/2010/main" val="419449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24</a:t>
            </a:fld>
            <a:endParaRPr lang="en-US" altLang="ko-KR" dirty="0">
              <a:solidFill>
                <a:srgbClr val="000000"/>
              </a:solidFill>
            </a:endParaRPr>
          </a:p>
        </p:txBody>
      </p:sp>
    </p:spTree>
    <p:extLst>
      <p:ext uri="{BB962C8B-B14F-4D97-AF65-F5344CB8AC3E}">
        <p14:creationId xmlns:p14="http://schemas.microsoft.com/office/powerpoint/2010/main" val="398289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25</a:t>
            </a:fld>
            <a:endParaRPr lang="en-US" altLang="ko-KR" dirty="0">
              <a:solidFill>
                <a:srgbClr val="000000"/>
              </a:solidFill>
            </a:endParaRPr>
          </a:p>
        </p:txBody>
      </p:sp>
    </p:spTree>
    <p:extLst>
      <p:ext uri="{BB962C8B-B14F-4D97-AF65-F5344CB8AC3E}">
        <p14:creationId xmlns:p14="http://schemas.microsoft.com/office/powerpoint/2010/main" val="231257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26</a:t>
            </a:fld>
            <a:endParaRPr lang="en-US" altLang="ko-KR" dirty="0">
              <a:solidFill>
                <a:srgbClr val="000000"/>
              </a:solidFill>
            </a:endParaRPr>
          </a:p>
        </p:txBody>
      </p:sp>
    </p:spTree>
    <p:extLst>
      <p:ext uri="{BB962C8B-B14F-4D97-AF65-F5344CB8AC3E}">
        <p14:creationId xmlns:p14="http://schemas.microsoft.com/office/powerpoint/2010/main" val="119604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27</a:t>
            </a:fld>
            <a:endParaRPr lang="en-US" altLang="ko-KR" dirty="0">
              <a:solidFill>
                <a:srgbClr val="000000"/>
              </a:solidFill>
            </a:endParaRPr>
          </a:p>
        </p:txBody>
      </p:sp>
    </p:spTree>
    <p:extLst>
      <p:ext uri="{BB962C8B-B14F-4D97-AF65-F5344CB8AC3E}">
        <p14:creationId xmlns:p14="http://schemas.microsoft.com/office/powerpoint/2010/main" val="271875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28</a:t>
            </a:fld>
            <a:endParaRPr lang="en-US" altLang="ko-KR" dirty="0">
              <a:solidFill>
                <a:srgbClr val="000000"/>
              </a:solidFill>
            </a:endParaRPr>
          </a:p>
        </p:txBody>
      </p:sp>
    </p:spTree>
    <p:extLst>
      <p:ext uri="{BB962C8B-B14F-4D97-AF65-F5344CB8AC3E}">
        <p14:creationId xmlns:p14="http://schemas.microsoft.com/office/powerpoint/2010/main" val="1014478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29</a:t>
            </a:fld>
            <a:endParaRPr lang="en-US" altLang="ko-KR" dirty="0">
              <a:solidFill>
                <a:srgbClr val="000000"/>
              </a:solidFill>
            </a:endParaRPr>
          </a:p>
        </p:txBody>
      </p:sp>
    </p:spTree>
    <p:extLst>
      <p:ext uri="{BB962C8B-B14F-4D97-AF65-F5344CB8AC3E}">
        <p14:creationId xmlns:p14="http://schemas.microsoft.com/office/powerpoint/2010/main" val="707810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30</a:t>
            </a:fld>
            <a:endParaRPr lang="en-US" altLang="ko-KR" dirty="0">
              <a:solidFill>
                <a:srgbClr val="000000"/>
              </a:solidFill>
            </a:endParaRPr>
          </a:p>
        </p:txBody>
      </p:sp>
    </p:spTree>
    <p:extLst>
      <p:ext uri="{BB962C8B-B14F-4D97-AF65-F5344CB8AC3E}">
        <p14:creationId xmlns:p14="http://schemas.microsoft.com/office/powerpoint/2010/main" val="391741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31</a:t>
            </a:fld>
            <a:endParaRPr lang="en-US" altLang="ko-KR" dirty="0">
              <a:solidFill>
                <a:srgbClr val="000000"/>
              </a:solidFill>
            </a:endParaRPr>
          </a:p>
        </p:txBody>
      </p:sp>
    </p:spTree>
    <p:extLst>
      <p:ext uri="{BB962C8B-B14F-4D97-AF65-F5344CB8AC3E}">
        <p14:creationId xmlns:p14="http://schemas.microsoft.com/office/powerpoint/2010/main" val="3320844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33</a:t>
            </a:fld>
            <a:endParaRPr lang="en-US" altLang="ko-KR" dirty="0">
              <a:solidFill>
                <a:srgbClr val="000000"/>
              </a:solidFill>
            </a:endParaRPr>
          </a:p>
        </p:txBody>
      </p:sp>
    </p:spTree>
    <p:extLst>
      <p:ext uri="{BB962C8B-B14F-4D97-AF65-F5344CB8AC3E}">
        <p14:creationId xmlns:p14="http://schemas.microsoft.com/office/powerpoint/2010/main" val="2841787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34</a:t>
            </a:fld>
            <a:endParaRPr lang="en-US" altLang="ko-KR" dirty="0"/>
          </a:p>
        </p:txBody>
      </p:sp>
    </p:spTree>
    <p:extLst>
      <p:ext uri="{BB962C8B-B14F-4D97-AF65-F5344CB8AC3E}">
        <p14:creationId xmlns:p14="http://schemas.microsoft.com/office/powerpoint/2010/main" val="276539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5</a:t>
            </a:fld>
            <a:endParaRPr lang="en-US" altLang="ko-KR" dirty="0">
              <a:solidFill>
                <a:srgbClr val="000000"/>
              </a:solidFill>
            </a:endParaRPr>
          </a:p>
        </p:txBody>
      </p:sp>
    </p:spTree>
    <p:extLst>
      <p:ext uri="{BB962C8B-B14F-4D97-AF65-F5344CB8AC3E}">
        <p14:creationId xmlns:p14="http://schemas.microsoft.com/office/powerpoint/2010/main" val="95450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35</a:t>
            </a:fld>
            <a:endParaRPr lang="en-US" altLang="ko-KR" dirty="0"/>
          </a:p>
        </p:txBody>
      </p:sp>
    </p:spTree>
    <p:extLst>
      <p:ext uri="{BB962C8B-B14F-4D97-AF65-F5344CB8AC3E}">
        <p14:creationId xmlns:p14="http://schemas.microsoft.com/office/powerpoint/2010/main" val="2649077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36</a:t>
            </a:fld>
            <a:endParaRPr lang="en-US" altLang="ko-KR" dirty="0"/>
          </a:p>
        </p:txBody>
      </p:sp>
    </p:spTree>
    <p:extLst>
      <p:ext uri="{BB962C8B-B14F-4D97-AF65-F5344CB8AC3E}">
        <p14:creationId xmlns:p14="http://schemas.microsoft.com/office/powerpoint/2010/main" val="761219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37</a:t>
            </a:fld>
            <a:endParaRPr lang="en-US" altLang="ko-KR" dirty="0"/>
          </a:p>
        </p:txBody>
      </p:sp>
    </p:spTree>
    <p:extLst>
      <p:ext uri="{BB962C8B-B14F-4D97-AF65-F5344CB8AC3E}">
        <p14:creationId xmlns:p14="http://schemas.microsoft.com/office/powerpoint/2010/main" val="3925417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38</a:t>
            </a:fld>
            <a:endParaRPr lang="en-US" altLang="ko-KR" dirty="0"/>
          </a:p>
        </p:txBody>
      </p:sp>
    </p:spTree>
    <p:extLst>
      <p:ext uri="{BB962C8B-B14F-4D97-AF65-F5344CB8AC3E}">
        <p14:creationId xmlns:p14="http://schemas.microsoft.com/office/powerpoint/2010/main" val="3858974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39</a:t>
            </a:fld>
            <a:endParaRPr lang="en-US" altLang="ko-KR" dirty="0"/>
          </a:p>
        </p:txBody>
      </p:sp>
    </p:spTree>
    <p:extLst>
      <p:ext uri="{BB962C8B-B14F-4D97-AF65-F5344CB8AC3E}">
        <p14:creationId xmlns:p14="http://schemas.microsoft.com/office/powerpoint/2010/main" val="3929745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40</a:t>
            </a:fld>
            <a:endParaRPr lang="en-US" altLang="ko-KR" dirty="0"/>
          </a:p>
        </p:txBody>
      </p:sp>
    </p:spTree>
    <p:extLst>
      <p:ext uri="{BB962C8B-B14F-4D97-AF65-F5344CB8AC3E}">
        <p14:creationId xmlns:p14="http://schemas.microsoft.com/office/powerpoint/2010/main" val="745877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41</a:t>
            </a:fld>
            <a:endParaRPr lang="en-US" altLang="ko-KR" dirty="0"/>
          </a:p>
        </p:txBody>
      </p:sp>
    </p:spTree>
    <p:extLst>
      <p:ext uri="{BB962C8B-B14F-4D97-AF65-F5344CB8AC3E}">
        <p14:creationId xmlns:p14="http://schemas.microsoft.com/office/powerpoint/2010/main" val="119335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42</a:t>
            </a:fld>
            <a:endParaRPr lang="en-US" altLang="ko-KR" dirty="0"/>
          </a:p>
        </p:txBody>
      </p:sp>
    </p:spTree>
    <p:extLst>
      <p:ext uri="{BB962C8B-B14F-4D97-AF65-F5344CB8AC3E}">
        <p14:creationId xmlns:p14="http://schemas.microsoft.com/office/powerpoint/2010/main" val="2379971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43</a:t>
            </a:fld>
            <a:endParaRPr lang="en-US" altLang="ko-KR" dirty="0"/>
          </a:p>
        </p:txBody>
      </p:sp>
    </p:spTree>
    <p:extLst>
      <p:ext uri="{BB962C8B-B14F-4D97-AF65-F5344CB8AC3E}">
        <p14:creationId xmlns:p14="http://schemas.microsoft.com/office/powerpoint/2010/main" val="3277132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44</a:t>
            </a:fld>
            <a:endParaRPr lang="en-US" altLang="ko-KR" dirty="0"/>
          </a:p>
        </p:txBody>
      </p:sp>
    </p:spTree>
    <p:extLst>
      <p:ext uri="{BB962C8B-B14F-4D97-AF65-F5344CB8AC3E}">
        <p14:creationId xmlns:p14="http://schemas.microsoft.com/office/powerpoint/2010/main" val="384390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6</a:t>
            </a:fld>
            <a:endParaRPr lang="en-US" altLang="ko-KR" dirty="0">
              <a:solidFill>
                <a:srgbClr val="000000"/>
              </a:solidFill>
            </a:endParaRPr>
          </a:p>
        </p:txBody>
      </p:sp>
    </p:spTree>
    <p:extLst>
      <p:ext uri="{BB962C8B-B14F-4D97-AF65-F5344CB8AC3E}">
        <p14:creationId xmlns:p14="http://schemas.microsoft.com/office/powerpoint/2010/main" val="1381841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45</a:t>
            </a:fld>
            <a:endParaRPr lang="en-US" altLang="ko-KR" dirty="0">
              <a:solidFill>
                <a:srgbClr val="000000"/>
              </a:solidFill>
            </a:endParaRPr>
          </a:p>
        </p:txBody>
      </p:sp>
    </p:spTree>
    <p:extLst>
      <p:ext uri="{BB962C8B-B14F-4D97-AF65-F5344CB8AC3E}">
        <p14:creationId xmlns:p14="http://schemas.microsoft.com/office/powerpoint/2010/main" val="2640460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47</a:t>
            </a:fld>
            <a:endParaRPr lang="en-US" altLang="ko-KR" dirty="0">
              <a:solidFill>
                <a:srgbClr val="000000"/>
              </a:solidFill>
            </a:endParaRPr>
          </a:p>
        </p:txBody>
      </p:sp>
    </p:spTree>
    <p:extLst>
      <p:ext uri="{BB962C8B-B14F-4D97-AF65-F5344CB8AC3E}">
        <p14:creationId xmlns:p14="http://schemas.microsoft.com/office/powerpoint/2010/main" val="2863216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49</a:t>
            </a:fld>
            <a:endParaRPr lang="en-US" altLang="ko-KR" dirty="0">
              <a:solidFill>
                <a:srgbClr val="000000"/>
              </a:solidFill>
            </a:endParaRPr>
          </a:p>
        </p:txBody>
      </p:sp>
    </p:spTree>
    <p:extLst>
      <p:ext uri="{BB962C8B-B14F-4D97-AF65-F5344CB8AC3E}">
        <p14:creationId xmlns:p14="http://schemas.microsoft.com/office/powerpoint/2010/main" val="93782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50</a:t>
            </a:fld>
            <a:endParaRPr lang="en-US" altLang="ko-KR" dirty="0">
              <a:solidFill>
                <a:srgbClr val="000000"/>
              </a:solidFill>
            </a:endParaRPr>
          </a:p>
        </p:txBody>
      </p:sp>
    </p:spTree>
    <p:extLst>
      <p:ext uri="{BB962C8B-B14F-4D97-AF65-F5344CB8AC3E}">
        <p14:creationId xmlns:p14="http://schemas.microsoft.com/office/powerpoint/2010/main" val="2285985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51</a:t>
            </a:fld>
            <a:endParaRPr lang="en-US" altLang="ko-KR" dirty="0">
              <a:solidFill>
                <a:srgbClr val="000000"/>
              </a:solidFill>
            </a:endParaRPr>
          </a:p>
        </p:txBody>
      </p:sp>
    </p:spTree>
    <p:extLst>
      <p:ext uri="{BB962C8B-B14F-4D97-AF65-F5344CB8AC3E}">
        <p14:creationId xmlns:p14="http://schemas.microsoft.com/office/powerpoint/2010/main" val="522972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52</a:t>
            </a:fld>
            <a:endParaRPr lang="en-US" altLang="ko-KR" dirty="0">
              <a:solidFill>
                <a:srgbClr val="000000"/>
              </a:solidFill>
            </a:endParaRPr>
          </a:p>
        </p:txBody>
      </p:sp>
    </p:spTree>
    <p:extLst>
      <p:ext uri="{BB962C8B-B14F-4D97-AF65-F5344CB8AC3E}">
        <p14:creationId xmlns:p14="http://schemas.microsoft.com/office/powerpoint/2010/main" val="3927150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53</a:t>
            </a:fld>
            <a:endParaRPr lang="en-US" altLang="ko-KR" dirty="0">
              <a:solidFill>
                <a:srgbClr val="000000"/>
              </a:solidFill>
            </a:endParaRPr>
          </a:p>
        </p:txBody>
      </p:sp>
    </p:spTree>
    <p:extLst>
      <p:ext uri="{BB962C8B-B14F-4D97-AF65-F5344CB8AC3E}">
        <p14:creationId xmlns:p14="http://schemas.microsoft.com/office/powerpoint/2010/main" val="1690788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pPr>
                <a:defRPr/>
              </a:pPr>
              <a:t>54</a:t>
            </a:fld>
            <a:endParaRPr lang="en-US" altLang="ko-KR" dirty="0"/>
          </a:p>
        </p:txBody>
      </p:sp>
    </p:spTree>
    <p:extLst>
      <p:ext uri="{BB962C8B-B14F-4D97-AF65-F5344CB8AC3E}">
        <p14:creationId xmlns:p14="http://schemas.microsoft.com/office/powerpoint/2010/main" val="200333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7</a:t>
            </a:fld>
            <a:endParaRPr lang="en-US" altLang="ko-KR" dirty="0">
              <a:solidFill>
                <a:srgbClr val="000000"/>
              </a:solidFill>
            </a:endParaRPr>
          </a:p>
        </p:txBody>
      </p:sp>
    </p:spTree>
    <p:extLst>
      <p:ext uri="{BB962C8B-B14F-4D97-AF65-F5344CB8AC3E}">
        <p14:creationId xmlns:p14="http://schemas.microsoft.com/office/powerpoint/2010/main" val="214193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8</a:t>
            </a:fld>
            <a:endParaRPr lang="en-US" altLang="ko-KR" dirty="0">
              <a:solidFill>
                <a:srgbClr val="000000"/>
              </a:solidFill>
            </a:endParaRPr>
          </a:p>
        </p:txBody>
      </p:sp>
    </p:spTree>
    <p:extLst>
      <p:ext uri="{BB962C8B-B14F-4D97-AF65-F5344CB8AC3E}">
        <p14:creationId xmlns:p14="http://schemas.microsoft.com/office/powerpoint/2010/main" val="87181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9</a:t>
            </a:fld>
            <a:endParaRPr lang="en-US" altLang="ko-KR" dirty="0">
              <a:solidFill>
                <a:srgbClr val="000000"/>
              </a:solidFill>
            </a:endParaRPr>
          </a:p>
        </p:txBody>
      </p:sp>
    </p:spTree>
    <p:extLst>
      <p:ext uri="{BB962C8B-B14F-4D97-AF65-F5344CB8AC3E}">
        <p14:creationId xmlns:p14="http://schemas.microsoft.com/office/powerpoint/2010/main" val="195540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10</a:t>
            </a:fld>
            <a:endParaRPr lang="en-US" altLang="ko-KR" dirty="0">
              <a:solidFill>
                <a:srgbClr val="000000"/>
              </a:solidFill>
            </a:endParaRPr>
          </a:p>
        </p:txBody>
      </p:sp>
    </p:spTree>
    <p:extLst>
      <p:ext uri="{BB962C8B-B14F-4D97-AF65-F5344CB8AC3E}">
        <p14:creationId xmlns:p14="http://schemas.microsoft.com/office/powerpoint/2010/main" val="100725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ADED3B85-11B7-4E62-A6B5-F309D126AD60}" type="slidenum">
              <a:rPr lang="ko-KR" altLang="en-US" smtClean="0">
                <a:solidFill>
                  <a:srgbClr val="000000"/>
                </a:solidFill>
              </a:rPr>
              <a:pPr>
                <a:defRPr/>
              </a:pPr>
              <a:t>11</a:t>
            </a:fld>
            <a:endParaRPr lang="en-US" altLang="ko-KR" dirty="0">
              <a:solidFill>
                <a:srgbClr val="000000"/>
              </a:solidFill>
            </a:endParaRPr>
          </a:p>
        </p:txBody>
      </p:sp>
    </p:spTree>
    <p:extLst>
      <p:ext uri="{BB962C8B-B14F-4D97-AF65-F5344CB8AC3E}">
        <p14:creationId xmlns:p14="http://schemas.microsoft.com/office/powerpoint/2010/main" val="3342235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 t="4691" b="2929"/>
          <a:stretch/>
        </p:blipFill>
        <p:spPr bwMode="auto">
          <a:xfrm>
            <a:off x="0" y="0"/>
            <a:ext cx="833737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C:\Users\yoon\Downloads\공공누리\type4.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38072" y="6165304"/>
            <a:ext cx="2260840" cy="567819"/>
          </a:xfrm>
          <a:prstGeom prst="rect">
            <a:avLst/>
          </a:prstGeom>
          <a:noFill/>
          <a:extLst>
            <a:ext uri="{909E8E84-426E-40DD-AFC4-6F175D3DCCD1}">
              <a14:hiddenFill xmlns:a14="http://schemas.microsoft.com/office/drawing/2010/main">
                <a:solidFill>
                  <a:srgbClr val="FFFFFF"/>
                </a:solidFill>
              </a14:hiddenFill>
            </a:ext>
          </a:extLst>
        </p:spPr>
      </p:pic>
      <p:sp>
        <p:nvSpPr>
          <p:cNvPr id="10" name="제목 5"/>
          <p:cNvSpPr>
            <a:spLocks noGrp="1"/>
          </p:cNvSpPr>
          <p:nvPr>
            <p:ph type="title"/>
          </p:nvPr>
        </p:nvSpPr>
        <p:spPr>
          <a:xfrm>
            <a:off x="0" y="1350730"/>
            <a:ext cx="9906000" cy="1862246"/>
          </a:xfrm>
          <a:prstGeom prst="rect">
            <a:avLst/>
          </a:prstGeom>
          <a:gradFill>
            <a:gsLst>
              <a:gs pos="0">
                <a:srgbClr val="002563">
                  <a:alpha val="75000"/>
                </a:srgbClr>
              </a:gs>
              <a:gs pos="33000">
                <a:srgbClr val="002563"/>
              </a:gs>
              <a:gs pos="91000">
                <a:srgbClr val="105BC3">
                  <a:alpha val="0"/>
                </a:srgbClr>
              </a:gs>
            </a:gsLst>
            <a:lin ang="0" scaled="1"/>
          </a:gradFill>
        </p:spPr>
        <p:txBody>
          <a:bodyPr anchor="ctr"/>
          <a:lstStyle>
            <a:lvl1pPr marL="627063" indent="0">
              <a:lnSpc>
                <a:spcPct val="120000"/>
              </a:lnSpc>
              <a:defRPr sz="3600">
                <a:solidFill>
                  <a:schemeClr val="bg1"/>
                </a:solidFill>
                <a:effectLst>
                  <a:outerShdw blurRad="38100" dist="38100" dir="2700000" algn="tl">
                    <a:srgbClr val="000000">
                      <a:alpha val="90000"/>
                    </a:srgbClr>
                  </a:outerShdw>
                </a:effectLst>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pic>
        <p:nvPicPr>
          <p:cNvPr id="11" name="그림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4891" y="6381328"/>
            <a:ext cx="3679997" cy="351795"/>
          </a:xfrm>
          <a:prstGeom prst="rect">
            <a:avLst/>
          </a:prstGeom>
        </p:spPr>
      </p:pic>
      <p:sp>
        <p:nvSpPr>
          <p:cNvPr id="4" name="내용 개체 틀 3"/>
          <p:cNvSpPr>
            <a:spLocks noGrp="1"/>
          </p:cNvSpPr>
          <p:nvPr>
            <p:ph sz="quarter" idx="10"/>
          </p:nvPr>
        </p:nvSpPr>
        <p:spPr>
          <a:xfrm>
            <a:off x="7105507" y="3252276"/>
            <a:ext cx="2665412" cy="288032"/>
          </a:xfrm>
          <a:prstGeom prst="rect">
            <a:avLst/>
          </a:prstGeom>
        </p:spPr>
        <p:txBody>
          <a:bodyPr/>
          <a:lstStyle>
            <a:lvl1pPr marL="0" indent="0" algn="r">
              <a:buNone/>
              <a:defRPr sz="1200">
                <a:latin typeface="맑은 고딕" panose="020B0503020000020004" pitchFamily="50" charset="-127"/>
                <a:ea typeface="맑은 고딕" panose="020B0503020000020004" pitchFamily="50" charset="-127"/>
              </a:defRPr>
            </a:lvl1pPr>
          </a:lstStyle>
          <a:p>
            <a:pPr lvl="0"/>
            <a:r>
              <a:rPr lang="ko-KR" altLang="en-US" dirty="0"/>
              <a:t>마스터</a:t>
            </a:r>
          </a:p>
        </p:txBody>
      </p:sp>
      <p:sp>
        <p:nvSpPr>
          <p:cNvPr id="22" name="내용 개체 틀 3"/>
          <p:cNvSpPr>
            <a:spLocks noGrp="1"/>
          </p:cNvSpPr>
          <p:nvPr>
            <p:ph sz="quarter" idx="11"/>
          </p:nvPr>
        </p:nvSpPr>
        <p:spPr>
          <a:xfrm>
            <a:off x="7105507" y="3633276"/>
            <a:ext cx="2665412" cy="288032"/>
          </a:xfrm>
          <a:prstGeom prst="rect">
            <a:avLst/>
          </a:prstGeom>
        </p:spPr>
        <p:txBody>
          <a:bodyPr/>
          <a:lstStyle>
            <a:lvl1pPr marL="0" indent="0" algn="r">
              <a:buNone/>
              <a:defRPr sz="1600">
                <a:latin typeface="맑은 고딕" panose="020B0503020000020004" pitchFamily="50" charset="-127"/>
                <a:ea typeface="맑은 고딕" panose="020B0503020000020004" pitchFamily="50" charset="-127"/>
              </a:defRPr>
            </a:lvl1pPr>
          </a:lstStyle>
          <a:p>
            <a:pPr lvl="0"/>
            <a:r>
              <a:rPr lang="ko-KR" altLang="en-US" dirty="0"/>
              <a:t>마스터</a:t>
            </a:r>
          </a:p>
        </p:txBody>
      </p:sp>
      <p:sp>
        <p:nvSpPr>
          <p:cNvPr id="23" name="내용 개체 틀 3"/>
          <p:cNvSpPr>
            <a:spLocks noGrp="1"/>
          </p:cNvSpPr>
          <p:nvPr>
            <p:ph sz="quarter" idx="12"/>
          </p:nvPr>
        </p:nvSpPr>
        <p:spPr>
          <a:xfrm>
            <a:off x="7105507" y="3946542"/>
            <a:ext cx="2665412" cy="288032"/>
          </a:xfrm>
          <a:prstGeom prst="rect">
            <a:avLst/>
          </a:prstGeom>
        </p:spPr>
        <p:txBody>
          <a:bodyPr/>
          <a:lstStyle>
            <a:lvl1pPr marL="0" indent="0" algn="r">
              <a:buNone/>
              <a:defRPr sz="1200">
                <a:latin typeface="맑은 고딕" panose="020B0503020000020004" pitchFamily="50" charset="-127"/>
                <a:ea typeface="맑은 고딕" panose="020B0503020000020004" pitchFamily="50" charset="-127"/>
              </a:defRPr>
            </a:lvl1pPr>
          </a:lstStyle>
          <a:p>
            <a:pPr lvl="0"/>
            <a:r>
              <a:rPr lang="ko-KR" altLang="en-US" dirty="0"/>
              <a:t>마스터</a:t>
            </a:r>
          </a:p>
        </p:txBody>
      </p:sp>
      <p:sp>
        <p:nvSpPr>
          <p:cNvPr id="24" name="부제목 2"/>
          <p:cNvSpPr>
            <a:spLocks noGrp="1"/>
          </p:cNvSpPr>
          <p:nvPr>
            <p:ph type="subTitle" idx="1"/>
          </p:nvPr>
        </p:nvSpPr>
        <p:spPr>
          <a:xfrm>
            <a:off x="640987" y="3332584"/>
            <a:ext cx="6464520" cy="1752600"/>
          </a:xfrm>
          <a:prstGeom prst="rect">
            <a:avLst/>
          </a:prstGeom>
        </p:spPr>
        <p:txBody>
          <a:bodyPr lIns="107275" tIns="53637" rIns="107275" bIns="53637"/>
          <a:lstStyle>
            <a:lvl1pPr marL="0" indent="0" algn="l">
              <a:lnSpc>
                <a:spcPct val="80000"/>
              </a:lnSpc>
              <a:buNone/>
              <a:defRPr sz="2000">
                <a:solidFill>
                  <a:srgbClr val="002563"/>
                </a:solidFill>
                <a:latin typeface="맑은 고딕" pitchFamily="50" charset="-127"/>
                <a:ea typeface="맑은 고딕" panose="020B0503020000020004" pitchFamily="50" charset="-127"/>
              </a:defRPr>
            </a:lvl1pPr>
            <a:lvl2pPr marL="536372" indent="0" algn="ctr">
              <a:buNone/>
              <a:defRPr/>
            </a:lvl2pPr>
            <a:lvl3pPr marL="1072743" indent="0" algn="ctr">
              <a:buNone/>
              <a:defRPr/>
            </a:lvl3pPr>
            <a:lvl4pPr marL="1609115" indent="0" algn="ctr">
              <a:buNone/>
              <a:defRPr/>
            </a:lvl4pPr>
            <a:lvl5pPr marL="2145487" indent="0" algn="ctr">
              <a:buNone/>
              <a:defRPr/>
            </a:lvl5pPr>
            <a:lvl6pPr marL="2681859" indent="0" algn="ctr">
              <a:buNone/>
              <a:defRPr/>
            </a:lvl6pPr>
            <a:lvl7pPr marL="3218230" indent="0" algn="ctr">
              <a:buNone/>
              <a:defRPr/>
            </a:lvl7pPr>
            <a:lvl8pPr marL="3754602" indent="0" algn="ctr">
              <a:buNone/>
              <a:defRPr/>
            </a:lvl8pPr>
            <a:lvl9pPr marL="4290974" indent="0" algn="ctr">
              <a:buNone/>
              <a:defRPr/>
            </a:lvl9pPr>
          </a:lstStyle>
          <a:p>
            <a:r>
              <a:rPr lang="ko-KR" altLang="en-US" dirty="0"/>
              <a:t>마스터 부제목 스타일 편집</a:t>
            </a:r>
          </a:p>
        </p:txBody>
      </p:sp>
    </p:spTree>
    <p:extLst>
      <p:ext uri="{BB962C8B-B14F-4D97-AF65-F5344CB8AC3E}">
        <p14:creationId xmlns:p14="http://schemas.microsoft.com/office/powerpoint/2010/main" val="3872483806"/>
      </p:ext>
    </p:extLst>
  </p:cSld>
  <p:clrMapOvr>
    <a:masterClrMapping/>
  </p:clrMapOvr>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 t="4691" b="2929"/>
          <a:stretch/>
        </p:blipFill>
        <p:spPr bwMode="auto">
          <a:xfrm>
            <a:off x="0" y="0"/>
            <a:ext cx="833737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제목 5"/>
          <p:cNvSpPr>
            <a:spLocks noGrp="1"/>
          </p:cNvSpPr>
          <p:nvPr>
            <p:ph type="title"/>
          </p:nvPr>
        </p:nvSpPr>
        <p:spPr>
          <a:xfrm>
            <a:off x="0" y="1350730"/>
            <a:ext cx="9906000" cy="782126"/>
          </a:xfrm>
          <a:prstGeom prst="rect">
            <a:avLst/>
          </a:prstGeom>
          <a:gradFill>
            <a:gsLst>
              <a:gs pos="0">
                <a:srgbClr val="002563">
                  <a:alpha val="75000"/>
                </a:srgbClr>
              </a:gs>
              <a:gs pos="33000">
                <a:srgbClr val="002563"/>
              </a:gs>
              <a:gs pos="91000">
                <a:srgbClr val="105BC3">
                  <a:alpha val="0"/>
                </a:srgbClr>
              </a:gs>
            </a:gsLst>
            <a:lin ang="0" scaled="1"/>
          </a:gradFill>
        </p:spPr>
        <p:txBody>
          <a:bodyPr anchor="ctr"/>
          <a:lstStyle>
            <a:lvl1pPr marL="627063" indent="0">
              <a:lnSpc>
                <a:spcPct val="120000"/>
              </a:lnSpc>
              <a:defRPr sz="3600">
                <a:solidFill>
                  <a:schemeClr val="bg1"/>
                </a:solidFill>
                <a:effectLst>
                  <a:outerShdw blurRad="38100" dist="38100" dir="2700000" algn="tl">
                    <a:srgbClr val="000000">
                      <a:alpha val="90000"/>
                    </a:srgbClr>
                  </a:outerShdw>
                </a:effectLst>
                <a:latin typeface="맑은 고딕" panose="020B0503020000020004" pitchFamily="50" charset="-127"/>
                <a:ea typeface="맑은 고딕" panose="020B0503020000020004" pitchFamily="50" charset="-127"/>
              </a:defRPr>
            </a:lvl1pPr>
          </a:lstStyle>
          <a:p>
            <a:r>
              <a:rPr lang="ko-KR" altLang="en-US" dirty="0"/>
              <a:t>마스터 제목 스타일 편집</a:t>
            </a:r>
          </a:p>
        </p:txBody>
      </p:sp>
      <p:sp>
        <p:nvSpPr>
          <p:cNvPr id="12" name="내용 개체 틀 2"/>
          <p:cNvSpPr>
            <a:spLocks noGrp="1"/>
          </p:cNvSpPr>
          <p:nvPr>
            <p:ph idx="1"/>
          </p:nvPr>
        </p:nvSpPr>
        <p:spPr>
          <a:xfrm>
            <a:off x="632520" y="2276872"/>
            <a:ext cx="8568952" cy="3960440"/>
          </a:xfrm>
          <a:prstGeom prst="rect">
            <a:avLst/>
          </a:prstGeom>
          <a:solidFill>
            <a:schemeClr val="bg1"/>
          </a:solidFill>
        </p:spPr>
        <p:txBody>
          <a:bodyPr wrap="square" lIns="288000" tIns="288000" rIns="107275" bIns="53637">
            <a:noAutofit/>
          </a:bodyPr>
          <a:lstStyle>
            <a:lvl1pPr marL="449263" indent="-355600">
              <a:lnSpc>
                <a:spcPct val="120000"/>
              </a:lnSpc>
              <a:buClr>
                <a:srgbClr val="002563"/>
              </a:buClr>
              <a:buSzPct val="115000"/>
              <a:buFont typeface="+mj-lt"/>
              <a:buAutoNum type="arabicPeriod"/>
              <a:defRPr sz="2200" b="1" baseline="0">
                <a:solidFill>
                  <a:srgbClr val="002563"/>
                </a:solidFill>
                <a:effectLst/>
                <a:latin typeface="맑은 고딕" panose="020B0503020000020004" pitchFamily="50" charset="-127"/>
                <a:ea typeface="맑은 고딕" panose="020B0503020000020004" pitchFamily="50" charset="-127"/>
              </a:defRPr>
            </a:lvl1pPr>
            <a:lvl2pPr marL="449263" indent="-177800">
              <a:lnSpc>
                <a:spcPct val="120000"/>
              </a:lnSpc>
              <a:buClr>
                <a:schemeClr val="tx1"/>
              </a:buClr>
              <a:buSzPct val="75000"/>
              <a:buFont typeface="Arial" pitchFamily="34" charset="0"/>
              <a:buChar char="•"/>
              <a:defRPr sz="1800" b="1">
                <a:solidFill>
                  <a:srgbClr val="002563"/>
                </a:solidFill>
                <a:effectLst/>
                <a:latin typeface="맑은 고딕" panose="020B0503020000020004" pitchFamily="50" charset="-127"/>
                <a:ea typeface="맑은 고딕" panose="020B0503020000020004" pitchFamily="50" charset="-127"/>
              </a:defRPr>
            </a:lvl2pPr>
            <a:lvl3pPr marL="625475" indent="-177800">
              <a:lnSpc>
                <a:spcPct val="120000"/>
              </a:lnSpc>
              <a:buClr>
                <a:schemeClr val="tx1"/>
              </a:buClr>
              <a:buFont typeface="Arial" pitchFamily="34" charset="0"/>
              <a:buChar char="•"/>
              <a:defRPr sz="1600" b="0">
                <a:solidFill>
                  <a:srgbClr val="002563"/>
                </a:solidFill>
                <a:effectLst/>
                <a:latin typeface="맑은 고딕" panose="020B0503020000020004" pitchFamily="50" charset="-127"/>
                <a:ea typeface="맑은 고딕" panose="020B0503020000020004" pitchFamily="50" charset="-127"/>
              </a:defRPr>
            </a:lvl3pPr>
            <a:lvl4pPr marL="801688" indent="-176213">
              <a:lnSpc>
                <a:spcPct val="120000"/>
              </a:lnSpc>
              <a:buClr>
                <a:schemeClr val="tx1"/>
              </a:buClr>
              <a:buFont typeface="Arial" pitchFamily="34" charset="0"/>
              <a:buChar char="•"/>
              <a:defRPr sz="1400" b="0">
                <a:solidFill>
                  <a:srgbClr val="002563"/>
                </a:solidFill>
                <a:effectLst/>
                <a:latin typeface="맑은 고딕" panose="020B0503020000020004" pitchFamily="50" charset="-127"/>
                <a:ea typeface="맑은 고딕" panose="020B0503020000020004" pitchFamily="50" charset="-127"/>
              </a:defRPr>
            </a:lvl4pPr>
            <a:lvl5pPr marL="989013" indent="-187325">
              <a:lnSpc>
                <a:spcPct val="120000"/>
              </a:lnSpc>
              <a:buClr>
                <a:schemeClr val="tx1"/>
              </a:buClr>
              <a:buFont typeface="Arial" pitchFamily="34" charset="0"/>
              <a:buChar char="•"/>
              <a:defRPr sz="1200" b="0">
                <a:solidFill>
                  <a:srgbClr val="002563"/>
                </a:solidFill>
                <a:effectLst/>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3535947843"/>
      </p:ext>
    </p:extLst>
  </p:cSld>
  <p:clrMapOvr>
    <a:masterClrMapping/>
  </p:clrMapOvr>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384" t="4691" b="2929"/>
          <a:stretch/>
        </p:blipFill>
        <p:spPr bwMode="auto">
          <a:xfrm rot="10800000">
            <a:off x="2508425" y="-1"/>
            <a:ext cx="739757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직사각형 1"/>
          <p:cNvSpPr/>
          <p:nvPr userDrawn="1"/>
        </p:nvSpPr>
        <p:spPr bwMode="auto">
          <a:xfrm>
            <a:off x="-1" y="620686"/>
            <a:ext cx="9896669" cy="6237312"/>
          </a:xfrm>
          <a:prstGeom prst="rect">
            <a:avLst/>
          </a:prstGeom>
          <a:solidFill>
            <a:schemeClr val="bg1"/>
          </a:solidFill>
          <a:ln w="9525">
            <a:noFill/>
            <a:round/>
            <a:headEnd/>
            <a:tailEnd/>
          </a:ln>
          <a:effectLst>
            <a:glow rad="152400">
              <a:srgbClr val="0033CC">
                <a:alpha val="8000"/>
              </a:srgbClr>
            </a:glow>
          </a:effectLst>
        </p:spPr>
        <p:txBody>
          <a:bodyPr wrap="none" rtlCol="0" anchor="ctr"/>
          <a:lstStyle/>
          <a:p>
            <a:pPr algn="ctr"/>
            <a:endParaRPr lang="ko-KR" altLang="en-US" sz="1800" dirty="0">
              <a:latin typeface="맑은 고딕" panose="020B0503020000020004" pitchFamily="50" charset="-127"/>
              <a:ea typeface="맑은 고딕" panose="020B0503020000020004" pitchFamily="50" charset="-127"/>
            </a:endParaRPr>
          </a:p>
        </p:txBody>
      </p:sp>
      <p:sp>
        <p:nvSpPr>
          <p:cNvPr id="4" name="내용 개체 틀 2"/>
          <p:cNvSpPr>
            <a:spLocks noGrp="1"/>
          </p:cNvSpPr>
          <p:nvPr>
            <p:ph idx="1"/>
          </p:nvPr>
        </p:nvSpPr>
        <p:spPr>
          <a:xfrm>
            <a:off x="1796" y="620687"/>
            <a:ext cx="9904204" cy="6237313"/>
          </a:xfrm>
          <a:prstGeom prst="rect">
            <a:avLst/>
          </a:prstGeom>
        </p:spPr>
        <p:txBody>
          <a:bodyPr wrap="square" lIns="107275" tIns="144000" rIns="107275" bIns="53637">
            <a:noAutofit/>
          </a:bodyPr>
          <a:lstStyle>
            <a:lvl1pPr marL="449263" indent="-355600">
              <a:lnSpc>
                <a:spcPct val="120000"/>
              </a:lnSpc>
              <a:buClr>
                <a:srgbClr val="002563"/>
              </a:buClr>
              <a:buSzPct val="115000"/>
              <a:buFont typeface="Wingdings" panose="05000000000000000000" pitchFamily="2" charset="2"/>
              <a:buChar char="l"/>
              <a:defRPr sz="2200" b="1" baseline="0">
                <a:solidFill>
                  <a:srgbClr val="002563"/>
                </a:solidFill>
                <a:latin typeface="맑은 고딕" panose="020B0503020000020004" pitchFamily="50" charset="-127"/>
                <a:ea typeface="맑은 고딕" panose="020B0503020000020004" pitchFamily="50" charset="-127"/>
              </a:defRPr>
            </a:lvl1pPr>
            <a:lvl2pPr marL="449263" indent="-177800">
              <a:lnSpc>
                <a:spcPct val="120000"/>
              </a:lnSpc>
              <a:buClr>
                <a:schemeClr val="tx1"/>
              </a:buClr>
              <a:buSzPct val="75000"/>
              <a:buFont typeface="Arial" pitchFamily="34" charset="0"/>
              <a:buChar char="•"/>
              <a:defRPr sz="1800" b="1">
                <a:solidFill>
                  <a:schemeClr val="tx1"/>
                </a:solidFill>
                <a:latin typeface="맑은 고딕" panose="020B0503020000020004" pitchFamily="50" charset="-127"/>
                <a:ea typeface="맑은 고딕" panose="020B0503020000020004" pitchFamily="50" charset="-127"/>
              </a:defRPr>
            </a:lvl2pPr>
            <a:lvl3pPr marL="625475" indent="-177800">
              <a:lnSpc>
                <a:spcPct val="120000"/>
              </a:lnSpc>
              <a:buClr>
                <a:schemeClr val="tx1"/>
              </a:buClr>
              <a:buFont typeface="Arial" pitchFamily="34" charset="0"/>
              <a:buChar char="•"/>
              <a:defRPr sz="1600" b="0">
                <a:solidFill>
                  <a:srgbClr val="464646"/>
                </a:solidFill>
                <a:latin typeface="맑은 고딕" panose="020B0503020000020004" pitchFamily="50" charset="-127"/>
                <a:ea typeface="맑은 고딕" panose="020B0503020000020004" pitchFamily="50" charset="-127"/>
              </a:defRPr>
            </a:lvl3pPr>
            <a:lvl4pPr marL="801688" indent="-176213">
              <a:lnSpc>
                <a:spcPct val="120000"/>
              </a:lnSpc>
              <a:buClr>
                <a:schemeClr val="tx1"/>
              </a:buClr>
              <a:buFont typeface="Arial" pitchFamily="34" charset="0"/>
              <a:buChar char="•"/>
              <a:defRPr sz="1400" b="0">
                <a:solidFill>
                  <a:srgbClr val="464646"/>
                </a:solidFill>
                <a:latin typeface="맑은 고딕" panose="020B0503020000020004" pitchFamily="50" charset="-127"/>
                <a:ea typeface="맑은 고딕" panose="020B0503020000020004" pitchFamily="50" charset="-127"/>
              </a:defRPr>
            </a:lvl4pPr>
            <a:lvl5pPr marL="989013" indent="-187325">
              <a:lnSpc>
                <a:spcPct val="120000"/>
              </a:lnSpc>
              <a:buClr>
                <a:schemeClr val="tx1"/>
              </a:buClr>
              <a:buFont typeface="Arial" pitchFamily="34" charset="0"/>
              <a:buChar char="•"/>
              <a:defRPr sz="1200" b="0">
                <a:solidFill>
                  <a:srgbClr val="464646"/>
                </a:solidFill>
                <a:latin typeface="맑은 고딕" panose="020B0503020000020004" pitchFamily="50" charset="-127"/>
                <a:ea typeface="맑은 고딕" panose="020B0503020000020004"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제목 1"/>
          <p:cNvSpPr>
            <a:spLocks noGrp="1"/>
          </p:cNvSpPr>
          <p:nvPr>
            <p:ph type="title"/>
          </p:nvPr>
        </p:nvSpPr>
        <p:spPr>
          <a:xfrm>
            <a:off x="1" y="17999"/>
            <a:ext cx="9921552" cy="584687"/>
          </a:xfrm>
          <a:prstGeom prst="rect">
            <a:avLst/>
          </a:prstGeom>
          <a:ln>
            <a:noFill/>
          </a:ln>
        </p:spPr>
        <p:txBody>
          <a:bodyPr wrap="none" lIns="107275" tIns="53637" rIns="107275" bIns="53637" anchor="ctr">
            <a:noAutofit/>
          </a:bodyPr>
          <a:lstStyle>
            <a:lvl1pPr marL="90488" indent="0" algn="l" defTabSz="1072743" rtl="0" eaLnBrk="1" latinLnBrk="0" hangingPunct="1">
              <a:lnSpc>
                <a:spcPct val="100000"/>
              </a:lnSpc>
              <a:spcBef>
                <a:spcPct val="0"/>
              </a:spcBef>
              <a:buNone/>
              <a:defRPr lang="ko-KR" altLang="en-US" sz="2800" b="1" kern="1200" cap="none" baseline="0" dirty="0">
                <a:solidFill>
                  <a:srgbClr val="002563"/>
                </a:solidFill>
                <a:effectLst>
                  <a:glow rad="101600">
                    <a:schemeClr val="bg1"/>
                  </a:glow>
                </a:effectLst>
                <a:latin typeface="맑은 고딕" panose="020B0503020000020004" pitchFamily="50" charset="-127"/>
                <a:ea typeface="맑은 고딕" panose="020B0503020000020004" pitchFamily="50" charset="-127"/>
                <a:cs typeface="+mj-cs"/>
              </a:defRPr>
            </a:lvl1pPr>
          </a:lstStyle>
          <a:p>
            <a:r>
              <a:rPr lang="ko-KR" altLang="en-US" dirty="0"/>
              <a:t>마스터 제목 스타일 편집</a:t>
            </a:r>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328" y="6686612"/>
            <a:ext cx="1527296" cy="146244"/>
          </a:xfrm>
          <a:prstGeom prst="rect">
            <a:avLst/>
          </a:prstGeom>
        </p:spPr>
      </p:pic>
      <p:sp>
        <p:nvSpPr>
          <p:cNvPr id="8" name="슬라이드 번호 개체 틀 5"/>
          <p:cNvSpPr txBox="1">
            <a:spLocks/>
          </p:cNvSpPr>
          <p:nvPr userDrawn="1"/>
        </p:nvSpPr>
        <p:spPr>
          <a:xfrm>
            <a:off x="9489503" y="6692834"/>
            <a:ext cx="407165" cy="123111"/>
          </a:xfrm>
          <a:prstGeom prst="rect">
            <a:avLst/>
          </a:prstGeom>
          <a:ln>
            <a:noFill/>
          </a:ln>
        </p:spPr>
        <p:txBody>
          <a:bodyPr wrap="square" lIns="107275" tIns="0" rIns="107275" bIns="0">
            <a:spAutoFit/>
          </a:bodyPr>
          <a:lstStyle>
            <a:defPPr>
              <a:defRPr lang="ko-KR"/>
            </a:defPPr>
            <a:lvl1pPr marL="0" algn="ctr" defTabSz="914400" rtl="0" eaLnBrk="1" latinLnBrk="1" hangingPunct="1">
              <a:defRPr sz="800" kern="1200" baseline="0">
                <a:solidFill>
                  <a:schemeClr val="bg2"/>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pPr>
            <a:fld id="{7FAB2ECF-54BC-4529-9761-96186C8F6D1E}" type="slidenum">
              <a:rPr kumimoji="0" lang="ko-KR" altLang="en-US" sz="800" b="1" smtClean="0">
                <a:solidFill>
                  <a:schemeClr val="tx1">
                    <a:lumMod val="50000"/>
                    <a:lumOff val="50000"/>
                  </a:schemeClr>
                </a:solidFill>
                <a:latin typeface="맑은 고딕" panose="020B0503020000020004" pitchFamily="50" charset="-127"/>
                <a:ea typeface="맑은 고딕" panose="020B0503020000020004" pitchFamily="50" charset="-127"/>
              </a:rPr>
              <a:pPr algn="ctr" fontAlgn="auto">
                <a:spcBef>
                  <a:spcPts val="0"/>
                </a:spcBef>
                <a:spcAft>
                  <a:spcPts val="0"/>
                </a:spcAft>
              </a:pPr>
              <a:t>‹#›</a:t>
            </a:fld>
            <a:endParaRPr kumimoji="0" lang="ko-KR" altLang="en-US" sz="800" b="1" dirty="0">
              <a:solidFill>
                <a:schemeClr val="tx1">
                  <a:lumMod val="50000"/>
                  <a:lumOff val="50000"/>
                </a:schemeClr>
              </a:solidFill>
              <a:latin typeface="맑은 고딕" panose="020B0503020000020004" pitchFamily="50" charset="-127"/>
              <a:ea typeface="맑은 고딕" panose="020B0503020000020004" pitchFamily="50" charset="-127"/>
            </a:endParaRPr>
          </a:p>
        </p:txBody>
      </p:sp>
      <p:sp>
        <p:nvSpPr>
          <p:cNvPr id="9" name="텍스트 개체 틀 4"/>
          <p:cNvSpPr>
            <a:spLocks noGrp="1"/>
          </p:cNvSpPr>
          <p:nvPr>
            <p:ph type="body" sz="quarter" idx="10" hasCustomPrompt="1"/>
          </p:nvPr>
        </p:nvSpPr>
        <p:spPr>
          <a:xfrm>
            <a:off x="1" y="6608307"/>
            <a:ext cx="7833320" cy="249693"/>
          </a:xfrm>
          <a:prstGeom prst="rect">
            <a:avLst/>
          </a:prstGeom>
        </p:spPr>
        <p:txBody>
          <a:bodyPr anchor="b">
            <a:noAutofit/>
          </a:bodyPr>
          <a:lstStyle>
            <a:lvl1pPr marL="90488" indent="0">
              <a:lnSpc>
                <a:spcPct val="50000"/>
              </a:lnSpc>
              <a:buNone/>
              <a:defRPr sz="800" b="0" baseline="0">
                <a:solidFill>
                  <a:schemeClr val="tx1">
                    <a:lumMod val="65000"/>
                    <a:lumOff val="35000"/>
                  </a:schemeClr>
                </a:solidFill>
                <a:latin typeface="맑은 고딕" panose="020B0503020000020004" pitchFamily="50" charset="-127"/>
                <a:ea typeface="맑은 고딕" panose="020B0503020000020004" pitchFamily="50" charset="-127"/>
              </a:defRPr>
            </a:lvl1pPr>
          </a:lstStyle>
          <a:p>
            <a:r>
              <a:rPr lang="ko-KR" altLang="en-US" dirty="0"/>
              <a:t>인공지능 시대의 새로운 법체계 모색</a:t>
            </a:r>
          </a:p>
        </p:txBody>
      </p:sp>
      <p:cxnSp>
        <p:nvCxnSpPr>
          <p:cNvPr id="6" name="직선 연결선 5"/>
          <p:cNvCxnSpPr/>
          <p:nvPr userDrawn="1"/>
        </p:nvCxnSpPr>
        <p:spPr>
          <a:xfrm>
            <a:off x="9489504" y="6684208"/>
            <a:ext cx="0" cy="1737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7910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사용자 지정 레이아웃">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384" t="4691" b="2929"/>
          <a:stretch/>
        </p:blipFill>
        <p:spPr bwMode="auto">
          <a:xfrm rot="10800000">
            <a:off x="2508425" y="-1"/>
            <a:ext cx="739757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직사각형 1"/>
          <p:cNvSpPr/>
          <p:nvPr userDrawn="1"/>
        </p:nvSpPr>
        <p:spPr bwMode="auto">
          <a:xfrm>
            <a:off x="-1" y="620686"/>
            <a:ext cx="9896669" cy="6237312"/>
          </a:xfrm>
          <a:prstGeom prst="rect">
            <a:avLst/>
          </a:prstGeom>
          <a:solidFill>
            <a:schemeClr val="bg1"/>
          </a:solidFill>
          <a:ln w="9525">
            <a:noFill/>
            <a:round/>
            <a:headEnd/>
            <a:tailEnd/>
          </a:ln>
          <a:effectLst>
            <a:glow rad="152400">
              <a:srgbClr val="0033CC">
                <a:alpha val="8000"/>
              </a:srgbClr>
            </a:glow>
          </a:effectLst>
        </p:spPr>
        <p:txBody>
          <a:bodyPr wrap="none" rtlCol="0" anchor="ctr"/>
          <a:lstStyle/>
          <a:p>
            <a:pPr algn="ctr"/>
            <a:endParaRPr lang="ko-KR" altLang="en-US" sz="1800" dirty="0">
              <a:latin typeface="맑은 고딕" panose="020B0503020000020004" pitchFamily="50" charset="-127"/>
              <a:ea typeface="맑은 고딕" panose="020B0503020000020004" pitchFamily="50" charset="-127"/>
            </a:endParaRPr>
          </a:p>
        </p:txBody>
      </p:sp>
      <p:sp>
        <p:nvSpPr>
          <p:cNvPr id="5" name="제목 1"/>
          <p:cNvSpPr>
            <a:spLocks noGrp="1"/>
          </p:cNvSpPr>
          <p:nvPr>
            <p:ph type="title"/>
          </p:nvPr>
        </p:nvSpPr>
        <p:spPr>
          <a:xfrm>
            <a:off x="1" y="17999"/>
            <a:ext cx="9921552" cy="584687"/>
          </a:xfrm>
          <a:prstGeom prst="rect">
            <a:avLst/>
          </a:prstGeom>
          <a:ln>
            <a:noFill/>
          </a:ln>
        </p:spPr>
        <p:txBody>
          <a:bodyPr wrap="none" lIns="107275" tIns="53637" rIns="107275" bIns="53637" anchor="ctr">
            <a:noAutofit/>
          </a:bodyPr>
          <a:lstStyle>
            <a:lvl1pPr marL="90488" indent="0" algn="l" defTabSz="1072743" rtl="0" eaLnBrk="1" latinLnBrk="0" hangingPunct="1">
              <a:lnSpc>
                <a:spcPct val="100000"/>
              </a:lnSpc>
              <a:spcBef>
                <a:spcPct val="0"/>
              </a:spcBef>
              <a:buNone/>
              <a:defRPr lang="ko-KR" altLang="en-US" sz="2800" b="1" kern="1200" cap="none" baseline="0" dirty="0">
                <a:solidFill>
                  <a:srgbClr val="002563"/>
                </a:solidFill>
                <a:effectLst>
                  <a:glow rad="101600">
                    <a:schemeClr val="bg1"/>
                  </a:glow>
                </a:effectLst>
                <a:latin typeface="맑은 고딕" panose="020B0503020000020004" pitchFamily="50" charset="-127"/>
                <a:ea typeface="맑은 고딕" panose="020B0503020000020004" pitchFamily="50" charset="-127"/>
                <a:cs typeface="+mj-cs"/>
              </a:defRPr>
            </a:lvl1pPr>
          </a:lstStyle>
          <a:p>
            <a:r>
              <a:rPr lang="ko-KR" altLang="en-US" dirty="0"/>
              <a:t>마스터 제목 스타일 편집</a:t>
            </a:r>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328" y="6686612"/>
            <a:ext cx="1527296" cy="146244"/>
          </a:xfrm>
          <a:prstGeom prst="rect">
            <a:avLst/>
          </a:prstGeom>
        </p:spPr>
      </p:pic>
      <p:sp>
        <p:nvSpPr>
          <p:cNvPr id="8" name="슬라이드 번호 개체 틀 5"/>
          <p:cNvSpPr txBox="1">
            <a:spLocks/>
          </p:cNvSpPr>
          <p:nvPr userDrawn="1"/>
        </p:nvSpPr>
        <p:spPr>
          <a:xfrm>
            <a:off x="9489503" y="6692834"/>
            <a:ext cx="407165" cy="123111"/>
          </a:xfrm>
          <a:prstGeom prst="rect">
            <a:avLst/>
          </a:prstGeom>
          <a:ln>
            <a:noFill/>
          </a:ln>
        </p:spPr>
        <p:txBody>
          <a:bodyPr wrap="square" lIns="107275" tIns="0" rIns="107275" bIns="0">
            <a:spAutoFit/>
          </a:bodyPr>
          <a:lstStyle>
            <a:defPPr>
              <a:defRPr lang="ko-KR"/>
            </a:defPPr>
            <a:lvl1pPr marL="0" algn="ctr" defTabSz="914400" rtl="0" eaLnBrk="1" latinLnBrk="1" hangingPunct="1">
              <a:defRPr sz="800" kern="1200" baseline="0">
                <a:solidFill>
                  <a:schemeClr val="bg2"/>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pPr>
            <a:fld id="{7FAB2ECF-54BC-4529-9761-96186C8F6D1E}" type="slidenum">
              <a:rPr kumimoji="0" lang="ko-KR" altLang="en-US" sz="800" b="1" smtClean="0">
                <a:solidFill>
                  <a:schemeClr val="tx1">
                    <a:lumMod val="50000"/>
                    <a:lumOff val="50000"/>
                  </a:schemeClr>
                </a:solidFill>
                <a:latin typeface="맑은 고딕" panose="020B0503020000020004" pitchFamily="50" charset="-127"/>
                <a:ea typeface="맑은 고딕" panose="020B0503020000020004" pitchFamily="50" charset="-127"/>
              </a:rPr>
              <a:pPr algn="ctr" fontAlgn="auto">
                <a:spcBef>
                  <a:spcPts val="0"/>
                </a:spcBef>
                <a:spcAft>
                  <a:spcPts val="0"/>
                </a:spcAft>
              </a:pPr>
              <a:t>‹#›</a:t>
            </a:fld>
            <a:endParaRPr kumimoji="0" lang="ko-KR" altLang="en-US" sz="800" b="1" dirty="0">
              <a:solidFill>
                <a:schemeClr val="tx1">
                  <a:lumMod val="50000"/>
                  <a:lumOff val="50000"/>
                </a:schemeClr>
              </a:solidFill>
              <a:latin typeface="맑은 고딕" panose="020B0503020000020004" pitchFamily="50" charset="-127"/>
              <a:ea typeface="맑은 고딕" panose="020B0503020000020004" pitchFamily="50" charset="-127"/>
            </a:endParaRPr>
          </a:p>
        </p:txBody>
      </p:sp>
      <p:sp>
        <p:nvSpPr>
          <p:cNvPr id="9" name="텍스트 개체 틀 4"/>
          <p:cNvSpPr>
            <a:spLocks noGrp="1"/>
          </p:cNvSpPr>
          <p:nvPr>
            <p:ph type="body" sz="quarter" idx="10" hasCustomPrompt="1"/>
          </p:nvPr>
        </p:nvSpPr>
        <p:spPr>
          <a:xfrm>
            <a:off x="1" y="6608307"/>
            <a:ext cx="7833320" cy="249693"/>
          </a:xfrm>
          <a:prstGeom prst="rect">
            <a:avLst/>
          </a:prstGeom>
        </p:spPr>
        <p:txBody>
          <a:bodyPr anchor="b">
            <a:noAutofit/>
          </a:bodyPr>
          <a:lstStyle>
            <a:lvl1pPr marL="90488" marR="0" indent="0" algn="l" defTabSz="914400" rtl="0" eaLnBrk="1" fontAlgn="base" latinLnBrk="1" hangingPunct="1">
              <a:lnSpc>
                <a:spcPct val="50000"/>
              </a:lnSpc>
              <a:spcBef>
                <a:spcPts val="704"/>
              </a:spcBef>
              <a:spcAft>
                <a:spcPct val="0"/>
              </a:spcAft>
              <a:buClr>
                <a:schemeClr val="accent1"/>
              </a:buClr>
              <a:buSzPct val="76000"/>
              <a:buFont typeface="Wingdings" pitchFamily="2" charset="2"/>
              <a:buNone/>
              <a:tabLst/>
              <a:defRPr sz="800" b="0">
                <a:solidFill>
                  <a:schemeClr val="tx1">
                    <a:lumMod val="65000"/>
                    <a:lumOff val="35000"/>
                  </a:schemeClr>
                </a:solidFill>
                <a:latin typeface="맑은 고딕" panose="020B0503020000020004" pitchFamily="50" charset="-127"/>
                <a:ea typeface="맑은 고딕" panose="020B0503020000020004" pitchFamily="50" charset="-127"/>
              </a:defRPr>
            </a:lvl1pPr>
          </a:lstStyle>
          <a:p>
            <a:r>
              <a:rPr lang="ko-KR" altLang="en-US" dirty="0"/>
              <a:t>인공지능 시대의 새로운 법체계 모색</a:t>
            </a:r>
          </a:p>
        </p:txBody>
      </p:sp>
      <p:cxnSp>
        <p:nvCxnSpPr>
          <p:cNvPr id="6" name="직선 연결선 5"/>
          <p:cNvCxnSpPr/>
          <p:nvPr userDrawn="1"/>
        </p:nvCxnSpPr>
        <p:spPr>
          <a:xfrm>
            <a:off x="9489504" y="6684208"/>
            <a:ext cx="0" cy="1737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624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사용자 지정 레이아웃">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384" t="4691" b="2929"/>
          <a:stretch/>
        </p:blipFill>
        <p:spPr bwMode="auto">
          <a:xfrm rot="10800000">
            <a:off x="2508425" y="-1"/>
            <a:ext cx="739757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직사각형 1"/>
          <p:cNvSpPr/>
          <p:nvPr userDrawn="1"/>
        </p:nvSpPr>
        <p:spPr bwMode="auto">
          <a:xfrm>
            <a:off x="-1" y="692696"/>
            <a:ext cx="9896669" cy="5472609"/>
          </a:xfrm>
          <a:prstGeom prst="rect">
            <a:avLst/>
          </a:prstGeom>
          <a:solidFill>
            <a:schemeClr val="bg1"/>
          </a:solidFill>
          <a:ln w="9525">
            <a:noFill/>
            <a:round/>
            <a:headEnd/>
            <a:tailEnd/>
          </a:ln>
          <a:effectLst>
            <a:glow rad="152400">
              <a:srgbClr val="0033CC">
                <a:alpha val="8000"/>
              </a:srgbClr>
            </a:glow>
          </a:effectLst>
        </p:spPr>
        <p:txBody>
          <a:bodyPr wrap="none" rtlCol="0" anchor="ctr"/>
          <a:lstStyle/>
          <a:p>
            <a:pPr algn="ctr"/>
            <a:endParaRPr lang="ko-KR" altLang="en-US" sz="18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5273372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0333"/>
      </p:ext>
    </p:extLst>
  </p:cSld>
  <p:clrMapOvr>
    <a:masterClrMapping/>
  </p:clrMapOvr>
  <p:transition/>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054041"/>
      </p:ext>
    </p:extLst>
  </p:cSld>
  <p:clrMap bg1="lt1" tx1="dk1" bg2="lt2" tx2="dk2" accent1="accent1" accent2="accent2" accent3="accent3" accent4="accent4" accent5="accent5" accent6="accent6" hlink="hlink" folHlink="folHlink"/>
  <p:sldLayoutIdLst>
    <p:sldLayoutId id="2147485382" r:id="rId1"/>
    <p:sldLayoutId id="2147485395" r:id="rId2"/>
    <p:sldLayoutId id="2147485393" r:id="rId3"/>
    <p:sldLayoutId id="2147485398" r:id="rId4"/>
    <p:sldLayoutId id="2147485396" r:id="rId5"/>
    <p:sldLayoutId id="2147485386" r:id="rId6"/>
  </p:sldLayoutIdLst>
  <p:transition/>
  <p:hf sldNum="0" hdr="0" ftr="0"/>
  <p:txStyles>
    <p:titleStyle>
      <a:lvl1pPr algn="l" rtl="0" eaLnBrk="1" fontAlgn="base" latinLnBrk="1" hangingPunct="1">
        <a:spcBef>
          <a:spcPct val="0"/>
        </a:spcBef>
        <a:spcAft>
          <a:spcPct val="0"/>
        </a:spcAft>
        <a:defRPr sz="3800" b="1">
          <a:solidFill>
            <a:srgbClr val="003399"/>
          </a:solidFill>
          <a:latin typeface="+mj-lt"/>
          <a:ea typeface="+mj-ea"/>
          <a:cs typeface="+mj-cs"/>
        </a:defRPr>
      </a:lvl1pPr>
      <a:lvl2pPr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2pPr>
      <a:lvl3pPr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3pPr>
      <a:lvl4pPr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4pPr>
      <a:lvl5pPr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5pPr>
      <a:lvl6pPr marL="536372"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6pPr>
      <a:lvl7pPr marL="1072743"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7pPr>
      <a:lvl8pPr marL="1609115"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8pPr>
      <a:lvl9pPr marL="2145487" algn="l" rtl="0" eaLnBrk="1" fontAlgn="base" latinLnBrk="1" hangingPunct="1">
        <a:spcBef>
          <a:spcPct val="0"/>
        </a:spcBef>
        <a:spcAft>
          <a:spcPct val="0"/>
        </a:spcAft>
        <a:defRPr sz="3800" b="1">
          <a:solidFill>
            <a:schemeClr val="tx2"/>
          </a:solidFill>
          <a:latin typeface="맑은 고딕" pitchFamily="50" charset="-127"/>
          <a:ea typeface="맑은 고딕" pitchFamily="50" charset="-127"/>
        </a:defRPr>
      </a:lvl9pPr>
    </p:titleStyle>
    <p:bodyStyle>
      <a:lvl1pPr marL="320333" indent="-320333" algn="l" rtl="0" eaLnBrk="1" fontAlgn="base" latinLnBrk="1" hangingPunct="1">
        <a:spcBef>
          <a:spcPts val="704"/>
        </a:spcBef>
        <a:spcAft>
          <a:spcPct val="0"/>
        </a:spcAft>
        <a:buClr>
          <a:schemeClr val="accent1"/>
        </a:buClr>
        <a:buSzPct val="76000"/>
        <a:buFont typeface="Wingdings" pitchFamily="2" charset="2"/>
        <a:buChar char="u"/>
        <a:defRPr sz="3100" b="1">
          <a:solidFill>
            <a:schemeClr val="tx1"/>
          </a:solidFill>
          <a:latin typeface="+mn-lt"/>
          <a:ea typeface="+mn-ea"/>
          <a:cs typeface="+mn-cs"/>
        </a:defRPr>
      </a:lvl1pPr>
      <a:lvl2pPr marL="642528" indent="-320333" algn="l" rtl="0" eaLnBrk="1" fontAlgn="base" latinLnBrk="1" hangingPunct="1">
        <a:spcBef>
          <a:spcPts val="587"/>
        </a:spcBef>
        <a:spcAft>
          <a:spcPct val="0"/>
        </a:spcAft>
        <a:buClr>
          <a:schemeClr val="accent2"/>
        </a:buClr>
        <a:buSzPct val="76000"/>
        <a:buFont typeface="Wingdings" pitchFamily="2" charset="2"/>
        <a:buChar char="u"/>
        <a:defRPr sz="2700" b="1">
          <a:solidFill>
            <a:schemeClr val="tx1">
              <a:lumMod val="75000"/>
              <a:lumOff val="25000"/>
            </a:schemeClr>
          </a:solidFill>
          <a:latin typeface="+mn-lt"/>
          <a:ea typeface="+mn-ea"/>
        </a:defRPr>
      </a:lvl2pPr>
      <a:lvl3pPr marL="964725" indent="-268186" algn="l" rtl="0" eaLnBrk="1" fontAlgn="base" latinLnBrk="1" hangingPunct="1">
        <a:spcBef>
          <a:spcPts val="587"/>
        </a:spcBef>
        <a:spcAft>
          <a:spcPct val="0"/>
        </a:spcAft>
        <a:buClr>
          <a:srgbClr val="BCBCBC"/>
        </a:buClr>
        <a:buSzPct val="76000"/>
        <a:buFont typeface="Wingdings" pitchFamily="2" charset="2"/>
        <a:buChar char="u"/>
        <a:defRPr sz="2300" b="1">
          <a:solidFill>
            <a:schemeClr val="tx1">
              <a:lumMod val="65000"/>
              <a:lumOff val="35000"/>
            </a:schemeClr>
          </a:solidFill>
          <a:latin typeface="+mn-lt"/>
          <a:ea typeface="+mn-ea"/>
        </a:defRPr>
      </a:lvl3pPr>
      <a:lvl4pPr marL="1286920" indent="-268186" algn="l" rtl="0" eaLnBrk="1" fontAlgn="base" latinLnBrk="1" hangingPunct="1">
        <a:spcBef>
          <a:spcPts val="469"/>
        </a:spcBef>
        <a:spcAft>
          <a:spcPct val="0"/>
        </a:spcAft>
        <a:buClr>
          <a:srgbClr val="8BA2B4"/>
        </a:buClr>
        <a:buSzPct val="70000"/>
        <a:buFont typeface="Wingdings" pitchFamily="2" charset="2"/>
        <a:buChar char="u"/>
        <a:defRPr b="1">
          <a:solidFill>
            <a:schemeClr val="tx1">
              <a:lumMod val="65000"/>
              <a:lumOff val="35000"/>
            </a:schemeClr>
          </a:solidFill>
          <a:latin typeface="+mn-lt"/>
          <a:ea typeface="+mn-ea"/>
        </a:defRPr>
      </a:lvl4pPr>
      <a:lvl5pPr marL="1609115" indent="-268186" algn="l" rtl="0" eaLnBrk="1" fontAlgn="base" latinLnBrk="1" hangingPunct="1">
        <a:spcBef>
          <a:spcPts val="352"/>
        </a:spcBef>
        <a:spcAft>
          <a:spcPct val="0"/>
        </a:spcAft>
        <a:buClr>
          <a:schemeClr val="accent2"/>
        </a:buClr>
        <a:buSzPct val="70000"/>
        <a:buFont typeface="Wingdings" pitchFamily="2" charset="2"/>
        <a:buChar char="u"/>
        <a:defRPr sz="1900" b="1">
          <a:solidFill>
            <a:schemeClr val="tx1">
              <a:lumMod val="65000"/>
              <a:lumOff val="35000"/>
            </a:schemeClr>
          </a:solidFill>
          <a:latin typeface="+mn-lt"/>
          <a:ea typeface="+mn-ea"/>
        </a:defRPr>
      </a:lvl5pPr>
      <a:lvl6pPr marL="2145487"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6pPr>
      <a:lvl7pPr marL="2681859"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7pPr>
      <a:lvl8pPr marL="3218230"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8pPr>
      <a:lvl9pPr marL="3754602"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9pPr>
    </p:bodyStyle>
    <p:otherStyle>
      <a:defPPr>
        <a:defRPr lang="ko-KR"/>
      </a:defPPr>
      <a:lvl1pPr marL="0" algn="l" defTabSz="1072743" rtl="0" eaLnBrk="1" latinLnBrk="1" hangingPunct="1">
        <a:defRPr sz="2100" kern="1200">
          <a:solidFill>
            <a:schemeClr val="tx1"/>
          </a:solidFill>
          <a:latin typeface="+mn-lt"/>
          <a:ea typeface="+mn-ea"/>
          <a:cs typeface="+mn-cs"/>
        </a:defRPr>
      </a:lvl1pPr>
      <a:lvl2pPr marL="536372" algn="l" defTabSz="1072743" rtl="0" eaLnBrk="1" latinLnBrk="1" hangingPunct="1">
        <a:defRPr sz="2100" kern="1200">
          <a:solidFill>
            <a:schemeClr val="tx1"/>
          </a:solidFill>
          <a:latin typeface="+mn-lt"/>
          <a:ea typeface="+mn-ea"/>
          <a:cs typeface="+mn-cs"/>
        </a:defRPr>
      </a:lvl2pPr>
      <a:lvl3pPr marL="1072743" algn="l" defTabSz="1072743" rtl="0" eaLnBrk="1" latinLnBrk="1" hangingPunct="1">
        <a:defRPr sz="2100" kern="1200">
          <a:solidFill>
            <a:schemeClr val="tx1"/>
          </a:solidFill>
          <a:latin typeface="+mn-lt"/>
          <a:ea typeface="+mn-ea"/>
          <a:cs typeface="+mn-cs"/>
        </a:defRPr>
      </a:lvl3pPr>
      <a:lvl4pPr marL="1609115" algn="l" defTabSz="1072743" rtl="0" eaLnBrk="1" latinLnBrk="1" hangingPunct="1">
        <a:defRPr sz="2100" kern="1200">
          <a:solidFill>
            <a:schemeClr val="tx1"/>
          </a:solidFill>
          <a:latin typeface="+mn-lt"/>
          <a:ea typeface="+mn-ea"/>
          <a:cs typeface="+mn-cs"/>
        </a:defRPr>
      </a:lvl4pPr>
      <a:lvl5pPr marL="2145487" algn="l" defTabSz="1072743" rtl="0" eaLnBrk="1" latinLnBrk="1" hangingPunct="1">
        <a:defRPr sz="2100" kern="1200">
          <a:solidFill>
            <a:schemeClr val="tx1"/>
          </a:solidFill>
          <a:latin typeface="+mn-lt"/>
          <a:ea typeface="+mn-ea"/>
          <a:cs typeface="+mn-cs"/>
        </a:defRPr>
      </a:lvl5pPr>
      <a:lvl6pPr marL="2681859" algn="l" defTabSz="1072743" rtl="0" eaLnBrk="1" latinLnBrk="1" hangingPunct="1">
        <a:defRPr sz="2100" kern="1200">
          <a:solidFill>
            <a:schemeClr val="tx1"/>
          </a:solidFill>
          <a:latin typeface="+mn-lt"/>
          <a:ea typeface="+mn-ea"/>
          <a:cs typeface="+mn-cs"/>
        </a:defRPr>
      </a:lvl6pPr>
      <a:lvl7pPr marL="3218230" algn="l" defTabSz="1072743" rtl="0" eaLnBrk="1" latinLnBrk="1" hangingPunct="1">
        <a:defRPr sz="2100" kern="1200">
          <a:solidFill>
            <a:schemeClr val="tx1"/>
          </a:solidFill>
          <a:latin typeface="+mn-lt"/>
          <a:ea typeface="+mn-ea"/>
          <a:cs typeface="+mn-cs"/>
        </a:defRPr>
      </a:lvl7pPr>
      <a:lvl8pPr marL="3754602" algn="l" defTabSz="1072743" rtl="0" eaLnBrk="1" latinLnBrk="1" hangingPunct="1">
        <a:defRPr sz="2100" kern="1200">
          <a:solidFill>
            <a:schemeClr val="tx1"/>
          </a:solidFill>
          <a:latin typeface="+mn-lt"/>
          <a:ea typeface="+mn-ea"/>
          <a:cs typeface="+mn-cs"/>
        </a:defRPr>
      </a:lvl8pPr>
      <a:lvl9pPr marL="4290974" algn="l" defTabSz="1072743" rtl="0" eaLnBrk="1" latinLnBrk="1"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ckinsey.com/featured-insights/artificial-intelligence/the-real-world-potential-and-limitations-of-artificial-intelligenc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ko.wikipedia.org/wiki/%EB%B2%95%EB%A5%A0%ED%96%89%EC%9C%8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ko.wikipedia.org/wiki/%EB%8A%A5%EB%A0%A5_(%EB%B2%95%EB%A5%A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technologyreview.com/s/603381/ai-software-learns-to-make-ai-softwa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searchenterpriseai.techtarget.com/feature/How-automated-machine-learning-tools-pave-the-way-to-AI"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www.fnnews.com/news/20170113175042692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Trolley_problem" TargetMode="External"/><Relationship Id="rId7"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youtu.be/nBr3jwTMCcI" TargetMode="External"/><Relationship Id="rId5" Type="http://schemas.openxmlformats.org/officeDocument/2006/relationships/image" Target="../media/image21.png"/><Relationship Id="rId4" Type="http://schemas.openxmlformats.org/officeDocument/2006/relationships/hyperlink" Target="https://namu.wiki/w/%ED%8A%B8%EB%A1%A4%EB%A6%AC%20%EB%94%9C%EB%A0%88%EB%A7%8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na.co.kr/view/AKR20190125098800065"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mailto:son@yna.co.k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hyperlink" Target="http://www.hani.co.kr/arti/international/america/793197.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theguardian.com/news/datablog/2013/aug/14/problem-with-algorithms-magnifying-misbehaviour"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www.sciencemag.org/news/2017/04/even-artificial-intelligence-can-acquire-biases-against-race-and-gende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ko-KR" altLang="en-US" dirty="0"/>
              <a:t>인공지능</a:t>
            </a:r>
            <a:r>
              <a:rPr lang="en-US" altLang="ko-KR" dirty="0"/>
              <a:t> </a:t>
            </a:r>
            <a:r>
              <a:rPr lang="ko-KR" altLang="en-US" dirty="0"/>
              <a:t>시대의 새로운 법체계</a:t>
            </a:r>
            <a:br>
              <a:rPr lang="en-US" altLang="ko-KR" dirty="0"/>
            </a:br>
            <a:r>
              <a:rPr lang="en-US" altLang="ko-KR" dirty="0"/>
              <a:t>-</a:t>
            </a:r>
            <a:r>
              <a:rPr lang="ko-KR" altLang="en-US" dirty="0"/>
              <a:t> 무엇을 위한 법체계인가</a:t>
            </a:r>
            <a:r>
              <a:rPr lang="en-US" altLang="ko-KR" dirty="0"/>
              <a:t>?</a:t>
            </a:r>
            <a:endParaRPr lang="ko-KR" altLang="en-US" dirty="0"/>
          </a:p>
        </p:txBody>
      </p:sp>
      <p:sp>
        <p:nvSpPr>
          <p:cNvPr id="7" name="내용 개체 틀 6"/>
          <p:cNvSpPr>
            <a:spLocks noGrp="1"/>
          </p:cNvSpPr>
          <p:nvPr>
            <p:ph sz="quarter" idx="10"/>
          </p:nvPr>
        </p:nvSpPr>
        <p:spPr/>
        <p:txBody>
          <a:bodyPr/>
          <a:lstStyle/>
          <a:p>
            <a:r>
              <a:rPr lang="en-US" altLang="ko-KR" dirty="0"/>
              <a:t>2019. 10. 18.</a:t>
            </a:r>
          </a:p>
          <a:p>
            <a:r>
              <a:rPr lang="ko-KR" altLang="en-US" dirty="0"/>
              <a:t>이현승 책임연구원</a:t>
            </a:r>
            <a:r>
              <a:rPr lang="en-US" altLang="ko-KR" dirty="0"/>
              <a:t>/</a:t>
            </a:r>
            <a:r>
              <a:rPr lang="ko-KR" altLang="en-US" dirty="0"/>
              <a:t>변호사</a:t>
            </a:r>
          </a:p>
        </p:txBody>
      </p:sp>
      <p:sp>
        <p:nvSpPr>
          <p:cNvPr id="11" name="직사각형 10"/>
          <p:cNvSpPr/>
          <p:nvPr/>
        </p:nvSpPr>
        <p:spPr bwMode="auto">
          <a:xfrm>
            <a:off x="308504" y="1484784"/>
            <a:ext cx="180000" cy="1620000"/>
          </a:xfrm>
          <a:prstGeom prst="rect">
            <a:avLst/>
          </a:prstGeom>
          <a:solidFill>
            <a:schemeClr val="bg1"/>
          </a:solidFill>
          <a:ln w="9525">
            <a:noFill/>
            <a:round/>
            <a:headEnd/>
            <a:tailEnd/>
          </a:ln>
        </p:spPr>
        <p:txBody>
          <a:bodyPr wrap="none" rtlCol="0" anchor="ctr"/>
          <a:lstStyle/>
          <a:p>
            <a:pPr algn="ctr"/>
            <a:endParaRPr lang="ko-KR" altLang="en-US" sz="1800" dirty="0">
              <a:latin typeface="맑은 고딕" panose="020B0503020000020004" pitchFamily="50" charset="-127"/>
              <a:ea typeface="맑은 고딕" panose="020B0503020000020004" pitchFamily="50" charset="-127"/>
            </a:endParaRPr>
          </a:p>
        </p:txBody>
      </p:sp>
      <p:sp>
        <p:nvSpPr>
          <p:cNvPr id="2" name="부제목 1"/>
          <p:cNvSpPr>
            <a:spLocks noGrp="1"/>
          </p:cNvSpPr>
          <p:nvPr>
            <p:ph type="subTitle" idx="1"/>
          </p:nvPr>
        </p:nvSpPr>
        <p:spPr>
          <a:xfrm>
            <a:off x="432696" y="3332584"/>
            <a:ext cx="7544640" cy="2328664"/>
          </a:xfrm>
        </p:spPr>
        <p:txBody>
          <a:bodyPr/>
          <a:lstStyle/>
          <a:p>
            <a:pPr marL="457200" indent="-457200">
              <a:buAutoNum type="arabicPeriod"/>
            </a:pPr>
            <a:r>
              <a:rPr lang="ko-KR" altLang="en-US" sz="2400" dirty="0"/>
              <a:t>인공지능과 로봇</a:t>
            </a:r>
            <a:endParaRPr lang="en-US" altLang="ko-KR" sz="2400" dirty="0"/>
          </a:p>
          <a:p>
            <a:pPr marL="457200" indent="-457200">
              <a:buAutoNum type="arabicPeriod"/>
            </a:pPr>
            <a:r>
              <a:rPr lang="ko-KR" altLang="en-US" sz="2400" dirty="0"/>
              <a:t>인공지능의 가능성과 한계</a:t>
            </a:r>
            <a:endParaRPr lang="en-US" altLang="ko-KR" sz="2400" dirty="0"/>
          </a:p>
          <a:p>
            <a:pPr marL="457200" indent="-457200">
              <a:buAutoNum type="arabicPeriod"/>
            </a:pPr>
            <a:r>
              <a:rPr lang="ko-KR" altLang="en-US" sz="2400" dirty="0"/>
              <a:t>인간과 인공지능</a:t>
            </a:r>
            <a:endParaRPr lang="en-US" altLang="ko-KR" sz="2400" dirty="0"/>
          </a:p>
          <a:p>
            <a:pPr marL="457200" indent="-457200">
              <a:buFont typeface="Wingdings" pitchFamily="2" charset="2"/>
              <a:buAutoNum type="arabicPeriod"/>
            </a:pPr>
            <a:r>
              <a:rPr lang="ko-KR" altLang="en-US" sz="2400" dirty="0"/>
              <a:t>인공지능의 다양한 법적 쟁점</a:t>
            </a:r>
            <a:endParaRPr lang="en-US" altLang="ko-KR" sz="2400" dirty="0"/>
          </a:p>
          <a:p>
            <a:pPr marL="457200" indent="-457200">
              <a:buAutoNum type="arabicPeriod"/>
            </a:pPr>
            <a:r>
              <a:rPr lang="ko-KR" altLang="en-US" sz="2400" dirty="0"/>
              <a:t>발표내용 정리</a:t>
            </a:r>
            <a:endParaRPr lang="en-US" altLang="ko-KR" sz="2400" dirty="0"/>
          </a:p>
          <a:p>
            <a:r>
              <a:rPr lang="en-US" altLang="ko-KR" sz="2400" dirty="0"/>
              <a:t>[</a:t>
            </a:r>
            <a:r>
              <a:rPr lang="ko-KR" altLang="en-US" sz="2400" dirty="0"/>
              <a:t>보충자료</a:t>
            </a:r>
            <a:r>
              <a:rPr lang="en-US" altLang="ko-KR" sz="2400" dirty="0"/>
              <a:t>]</a:t>
            </a:r>
          </a:p>
        </p:txBody>
      </p:sp>
    </p:spTree>
    <p:extLst>
      <p:ext uri="{BB962C8B-B14F-4D97-AF65-F5344CB8AC3E}">
        <p14:creationId xmlns:p14="http://schemas.microsoft.com/office/powerpoint/2010/main" val="9233387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EU</a:t>
            </a:r>
            <a:r>
              <a:rPr lang="ko-KR" altLang="en-US" dirty="0"/>
              <a:t>의 인공지능 정의</a:t>
            </a:r>
          </a:p>
        </p:txBody>
      </p:sp>
      <p:sp>
        <p:nvSpPr>
          <p:cNvPr id="2" name="내용 개체 틀 1"/>
          <p:cNvSpPr>
            <a:spLocks noGrp="1"/>
          </p:cNvSpPr>
          <p:nvPr>
            <p:ph idx="1"/>
          </p:nvPr>
        </p:nvSpPr>
        <p:spPr/>
        <p:txBody>
          <a:bodyPr/>
          <a:lstStyle/>
          <a:p>
            <a:r>
              <a:rPr lang="en-US" altLang="ko-KR" dirty="0"/>
              <a:t>2018</a:t>
            </a:r>
            <a:r>
              <a:rPr lang="ko-KR" altLang="en-US" dirty="0"/>
              <a:t>년 </a:t>
            </a:r>
            <a:r>
              <a:rPr lang="en-US" altLang="ko-KR" dirty="0"/>
              <a:t>『</a:t>
            </a:r>
            <a:r>
              <a:rPr lang="fr-FR" altLang="ko-KR" dirty="0"/>
              <a:t>Communication Artificial Intelligence for Europe</a:t>
            </a:r>
            <a:r>
              <a:rPr lang="en-US" altLang="ko-KR" dirty="0"/>
              <a:t>』</a:t>
            </a:r>
            <a:endParaRPr lang="fr-FR" altLang="ko-KR" dirty="0"/>
          </a:p>
        </p:txBody>
      </p:sp>
      <p:sp>
        <p:nvSpPr>
          <p:cNvPr id="8" name="텍스트 개체 틀 7"/>
          <p:cNvSpPr>
            <a:spLocks noGrp="1"/>
          </p:cNvSpPr>
          <p:nvPr>
            <p:ph type="body" sz="quarter" idx="10"/>
          </p:nvPr>
        </p:nvSpPr>
        <p:spPr/>
        <p:txBody>
          <a:bodyPr/>
          <a:lstStyle/>
          <a:p>
            <a:endParaRPr lang="ko-KR" altLang="en-US"/>
          </a:p>
        </p:txBody>
      </p:sp>
      <p:sp>
        <p:nvSpPr>
          <p:cNvPr id="9" name="TextBox 8"/>
          <p:cNvSpPr txBox="1"/>
          <p:nvPr/>
        </p:nvSpPr>
        <p:spPr>
          <a:xfrm>
            <a:off x="165366" y="1196752"/>
            <a:ext cx="9577064" cy="5324535"/>
          </a:xfrm>
          <a:prstGeom prst="rect">
            <a:avLst/>
          </a:prstGeom>
          <a:noFill/>
          <a:ln w="22225">
            <a:solidFill>
              <a:schemeClr val="tx1"/>
            </a:solidFill>
          </a:ln>
        </p:spPr>
        <p:txBody>
          <a:bodyPr wrap="square" rtlCol="0">
            <a:spAutoFit/>
          </a:bodyPr>
          <a:lstStyle/>
          <a:p>
            <a:pPr algn="ctr"/>
            <a:r>
              <a:rPr lang="en-US" altLang="ko-KR" sz="2400" b="1" dirty="0"/>
              <a:t>What is artificial intelligence? </a:t>
            </a:r>
          </a:p>
          <a:p>
            <a:endParaRPr lang="en-US" altLang="ko-KR" dirty="0"/>
          </a:p>
          <a:p>
            <a:r>
              <a:rPr lang="en-US" altLang="ko-KR" sz="1800" dirty="0"/>
              <a:t>Artificial intelligence (AI) refers to </a:t>
            </a:r>
            <a:r>
              <a:rPr lang="en-US" altLang="ko-KR" sz="1800" b="1" u="sng" dirty="0"/>
              <a:t>systems that display intelligent </a:t>
            </a:r>
            <a:r>
              <a:rPr lang="en-US" altLang="ko-KR" sz="1800" b="1" u="sng" dirty="0" err="1"/>
              <a:t>behaviour</a:t>
            </a:r>
            <a:r>
              <a:rPr lang="en-US" altLang="ko-KR" sz="1800" dirty="0"/>
              <a:t> by </a:t>
            </a:r>
            <a:r>
              <a:rPr lang="en-US" altLang="ko-KR" sz="1800" dirty="0" err="1"/>
              <a:t>analysing</a:t>
            </a:r>
            <a:r>
              <a:rPr lang="en-US" altLang="ko-KR" sz="1800" dirty="0"/>
              <a:t> their environment and taking actions – with </a:t>
            </a:r>
            <a:r>
              <a:rPr lang="en-US" altLang="ko-KR" sz="1800" b="1" u="sng" dirty="0"/>
              <a:t>some degree of autonomy</a:t>
            </a:r>
            <a:r>
              <a:rPr lang="en-US" altLang="ko-KR" sz="1800" dirty="0"/>
              <a:t> – to achieve specific goals. </a:t>
            </a:r>
          </a:p>
          <a:p>
            <a:endParaRPr lang="en-US" altLang="ko-KR" sz="1200" dirty="0"/>
          </a:p>
          <a:p>
            <a:r>
              <a:rPr lang="en-US" altLang="ko-KR" sz="1800" dirty="0"/>
              <a:t>AI-based systems can be </a:t>
            </a:r>
            <a:r>
              <a:rPr lang="en-US" altLang="ko-KR" sz="1800" b="1" u="sng" dirty="0"/>
              <a:t>purely software-based</a:t>
            </a:r>
            <a:r>
              <a:rPr lang="en-US" altLang="ko-KR" sz="1800" dirty="0"/>
              <a:t>, acting in the virtual world (e.g. voice assistants, image analysis software, search engines, speech and face recognition systems) or </a:t>
            </a:r>
          </a:p>
          <a:p>
            <a:endParaRPr lang="en-US" altLang="ko-KR" sz="1200" dirty="0"/>
          </a:p>
          <a:p>
            <a:r>
              <a:rPr lang="en-US" altLang="ko-KR" sz="1800" dirty="0"/>
              <a:t>AI can be </a:t>
            </a:r>
            <a:r>
              <a:rPr lang="en-US" altLang="ko-KR" sz="1800" b="1" u="sng" dirty="0"/>
              <a:t>embedded in hardware devices</a:t>
            </a:r>
            <a:r>
              <a:rPr lang="en-US" altLang="ko-KR" sz="1800" dirty="0"/>
              <a:t> (e.g. advanced robots, autonomous cars, drones or Internet of Things applications). </a:t>
            </a:r>
          </a:p>
          <a:p>
            <a:endParaRPr lang="en-US" altLang="ko-KR" sz="1200" dirty="0"/>
          </a:p>
          <a:p>
            <a:r>
              <a:rPr lang="en-US" altLang="ko-KR" sz="1800" dirty="0"/>
              <a:t>We are using </a:t>
            </a:r>
            <a:r>
              <a:rPr lang="en-US" altLang="ko-KR" sz="1800" b="1" u="sng" dirty="0"/>
              <a:t>AI on a daily basis</a:t>
            </a:r>
            <a:r>
              <a:rPr lang="en-US" altLang="ko-KR" sz="1800" dirty="0"/>
              <a:t>, e.g. to translate languages, generate subtitles in videos or to block email spam. </a:t>
            </a:r>
          </a:p>
          <a:p>
            <a:endParaRPr lang="en-US" altLang="ko-KR" sz="1200" dirty="0"/>
          </a:p>
          <a:p>
            <a:r>
              <a:rPr lang="en-US" altLang="ko-KR" sz="1800" dirty="0"/>
              <a:t>Many AI technologies </a:t>
            </a:r>
            <a:r>
              <a:rPr lang="en-US" altLang="ko-KR" sz="1800" b="1" u="sng" dirty="0"/>
              <a:t>require data to improve their performance</a:t>
            </a:r>
            <a:r>
              <a:rPr lang="en-US" altLang="ko-KR" sz="1800" dirty="0"/>
              <a:t>. Once they perform well, they can </a:t>
            </a:r>
            <a:r>
              <a:rPr lang="en-US" altLang="ko-KR" sz="1800" b="1" u="sng" dirty="0"/>
              <a:t>help improve and automate decision making in the same domain.</a:t>
            </a:r>
            <a:r>
              <a:rPr lang="en-US" altLang="ko-KR" sz="1800" dirty="0"/>
              <a:t> For example, an AI system will be trained and then used to spot cyberattacks on the basis of data from the concerned network or system.</a:t>
            </a:r>
          </a:p>
        </p:txBody>
      </p:sp>
    </p:spTree>
    <p:extLst>
      <p:ext uri="{BB962C8B-B14F-4D97-AF65-F5344CB8AC3E}">
        <p14:creationId xmlns:p14="http://schemas.microsoft.com/office/powerpoint/2010/main" val="15868789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우리나라의 인공지능 정의</a:t>
            </a:r>
          </a:p>
        </p:txBody>
      </p:sp>
      <p:sp>
        <p:nvSpPr>
          <p:cNvPr id="2" name="내용 개체 틀 1"/>
          <p:cNvSpPr>
            <a:spLocks noGrp="1"/>
          </p:cNvSpPr>
          <p:nvPr>
            <p:ph idx="1"/>
          </p:nvPr>
        </p:nvSpPr>
        <p:spPr/>
        <p:txBody>
          <a:bodyPr/>
          <a:lstStyle/>
          <a:p>
            <a:r>
              <a:rPr lang="en-US" altLang="ko-KR" dirty="0"/>
              <a:t>2017</a:t>
            </a:r>
            <a:r>
              <a:rPr lang="ko-KR" altLang="en-US" dirty="0"/>
              <a:t>년 </a:t>
            </a:r>
            <a:r>
              <a:rPr lang="en-US" altLang="ko-KR" dirty="0"/>
              <a:t>『</a:t>
            </a:r>
            <a:r>
              <a:rPr lang="ko-KR" altLang="en-US" dirty="0"/>
              <a:t>지능정보사회 중장기 종합대책</a:t>
            </a:r>
            <a:r>
              <a:rPr lang="en-US" altLang="ko-KR" dirty="0"/>
              <a:t>』</a:t>
            </a:r>
            <a:endParaRPr lang="fr-FR" altLang="ko-KR" dirty="0"/>
          </a:p>
        </p:txBody>
      </p:sp>
      <p:sp>
        <p:nvSpPr>
          <p:cNvPr id="8" name="텍스트 개체 틀 7"/>
          <p:cNvSpPr>
            <a:spLocks noGrp="1"/>
          </p:cNvSpPr>
          <p:nvPr>
            <p:ph type="body" sz="quarter" idx="10"/>
          </p:nvPr>
        </p:nvSpPr>
        <p:spPr/>
        <p:txBody>
          <a:bodyPr/>
          <a:lstStyle/>
          <a:p>
            <a:endParaRPr lang="ko-KR" altLang="en-US"/>
          </a:p>
        </p:txBody>
      </p:sp>
      <p:pic>
        <p:nvPicPr>
          <p:cNvPr id="4" name="그림 3">
            <a:extLst>
              <a:ext uri="{FF2B5EF4-FFF2-40B4-BE49-F238E27FC236}">
                <a16:creationId xmlns:a16="http://schemas.microsoft.com/office/drawing/2014/main" id="{AB6BFCDF-B8E7-40FF-96B0-0248FDD9690B}"/>
              </a:ext>
            </a:extLst>
          </p:cNvPr>
          <p:cNvPicPr>
            <a:picLocks noChangeAspect="1"/>
          </p:cNvPicPr>
          <p:nvPr/>
        </p:nvPicPr>
        <p:blipFill>
          <a:blip r:embed="rId3"/>
          <a:stretch>
            <a:fillRect/>
          </a:stretch>
        </p:blipFill>
        <p:spPr>
          <a:xfrm>
            <a:off x="171573" y="1412776"/>
            <a:ext cx="9478020" cy="5112568"/>
          </a:xfrm>
          <a:prstGeom prst="rect">
            <a:avLst/>
          </a:prstGeom>
        </p:spPr>
      </p:pic>
      <p:cxnSp>
        <p:nvCxnSpPr>
          <p:cNvPr id="6" name="직선 연결선 5">
            <a:extLst>
              <a:ext uri="{FF2B5EF4-FFF2-40B4-BE49-F238E27FC236}">
                <a16:creationId xmlns:a16="http://schemas.microsoft.com/office/drawing/2014/main" id="{8C1EC99C-8309-4E59-827B-2FE90DAA02BD}"/>
              </a:ext>
            </a:extLst>
          </p:cNvPr>
          <p:cNvCxnSpPr>
            <a:cxnSpLocks/>
          </p:cNvCxnSpPr>
          <p:nvPr/>
        </p:nvCxnSpPr>
        <p:spPr>
          <a:xfrm>
            <a:off x="776536" y="3429000"/>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808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우리나라의 인공지능 정의</a:t>
            </a:r>
          </a:p>
        </p:txBody>
      </p:sp>
      <p:sp>
        <p:nvSpPr>
          <p:cNvPr id="2" name="내용 개체 틀 1"/>
          <p:cNvSpPr>
            <a:spLocks noGrp="1"/>
          </p:cNvSpPr>
          <p:nvPr>
            <p:ph idx="1"/>
          </p:nvPr>
        </p:nvSpPr>
        <p:spPr/>
        <p:txBody>
          <a:bodyPr/>
          <a:lstStyle/>
          <a:p>
            <a:r>
              <a:rPr lang="en-US" altLang="ko-KR" dirty="0"/>
              <a:t>2017</a:t>
            </a:r>
            <a:r>
              <a:rPr lang="ko-KR" altLang="en-US" dirty="0"/>
              <a:t>년 </a:t>
            </a:r>
            <a:r>
              <a:rPr lang="en-US" altLang="ko-KR" dirty="0"/>
              <a:t>『</a:t>
            </a:r>
            <a:r>
              <a:rPr lang="ko-KR" altLang="en-US" dirty="0"/>
              <a:t>지능정보사회 중장기 종합대책</a:t>
            </a:r>
            <a:r>
              <a:rPr lang="en-US" altLang="ko-KR" dirty="0"/>
              <a:t>』</a:t>
            </a:r>
            <a:endParaRPr lang="fr-FR" altLang="ko-KR" dirty="0"/>
          </a:p>
        </p:txBody>
      </p:sp>
      <p:sp>
        <p:nvSpPr>
          <p:cNvPr id="8" name="텍스트 개체 틀 7"/>
          <p:cNvSpPr>
            <a:spLocks noGrp="1"/>
          </p:cNvSpPr>
          <p:nvPr>
            <p:ph type="body" sz="quarter" idx="10"/>
          </p:nvPr>
        </p:nvSpPr>
        <p:spPr/>
        <p:txBody>
          <a:bodyPr/>
          <a:lstStyle/>
          <a:p>
            <a:endParaRPr lang="ko-KR" altLang="en-US"/>
          </a:p>
        </p:txBody>
      </p:sp>
      <p:pic>
        <p:nvPicPr>
          <p:cNvPr id="5" name="그림 4">
            <a:extLst>
              <a:ext uri="{FF2B5EF4-FFF2-40B4-BE49-F238E27FC236}">
                <a16:creationId xmlns:a16="http://schemas.microsoft.com/office/drawing/2014/main" id="{19C84B55-ED09-4A1E-BA3C-D921998787AA}"/>
              </a:ext>
            </a:extLst>
          </p:cNvPr>
          <p:cNvPicPr>
            <a:picLocks noChangeAspect="1"/>
          </p:cNvPicPr>
          <p:nvPr/>
        </p:nvPicPr>
        <p:blipFill>
          <a:blip r:embed="rId3"/>
          <a:stretch>
            <a:fillRect/>
          </a:stretch>
        </p:blipFill>
        <p:spPr>
          <a:xfrm>
            <a:off x="560512" y="1227099"/>
            <a:ext cx="9032401" cy="5226237"/>
          </a:xfrm>
          <a:prstGeom prst="rect">
            <a:avLst/>
          </a:prstGeom>
        </p:spPr>
      </p:pic>
    </p:spTree>
    <p:extLst>
      <p:ext uri="{BB962C8B-B14F-4D97-AF65-F5344CB8AC3E}">
        <p14:creationId xmlns:p14="http://schemas.microsoft.com/office/powerpoint/2010/main" val="11837668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인공지능의 가능성과 한계</a:t>
            </a:r>
          </a:p>
        </p:txBody>
      </p:sp>
    </p:spTree>
    <p:extLst>
      <p:ext uri="{BB962C8B-B14F-4D97-AF65-F5344CB8AC3E}">
        <p14:creationId xmlns:p14="http://schemas.microsoft.com/office/powerpoint/2010/main" val="27108768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들어가며</a:t>
            </a:r>
          </a:p>
        </p:txBody>
      </p:sp>
      <p:sp>
        <p:nvSpPr>
          <p:cNvPr id="12" name="직사각형 11"/>
          <p:cNvSpPr/>
          <p:nvPr/>
        </p:nvSpPr>
        <p:spPr>
          <a:xfrm>
            <a:off x="128464" y="6381328"/>
            <a:ext cx="7800533" cy="230832"/>
          </a:xfrm>
          <a:prstGeom prst="rect">
            <a:avLst/>
          </a:prstGeom>
        </p:spPr>
        <p:txBody>
          <a:bodyPr wrap="none">
            <a:spAutoFit/>
          </a:bodyPr>
          <a:lstStyle/>
          <a:p>
            <a:r>
              <a:rPr lang="ko-KR" altLang="en-US" sz="900" dirty="0">
                <a:solidFill>
                  <a:prstClr val="black"/>
                </a:solidFill>
              </a:rPr>
              <a:t>출처 </a:t>
            </a:r>
            <a:r>
              <a:rPr lang="en-US" altLang="ko-KR" sz="900" dirty="0">
                <a:solidFill>
                  <a:prstClr val="black"/>
                </a:solidFill>
              </a:rPr>
              <a:t>: </a:t>
            </a:r>
            <a:r>
              <a:rPr lang="en-US" altLang="ko-KR" sz="900" dirty="0">
                <a:hlinkClick r:id="rId3"/>
              </a:rPr>
              <a:t>https://www.mckinsey.com/featured-insights/artificial-intelligence/the-real-world-potential-and-limitations-of-artificial-intelligence</a:t>
            </a:r>
            <a:endParaRPr lang="en-US" altLang="ko-KR" sz="900" dirty="0">
              <a:solidFill>
                <a:prstClr val="black"/>
              </a:solidFill>
            </a:endParaRPr>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 name="내용 개체 틀 1">
            <a:extLst>
              <a:ext uri="{FF2B5EF4-FFF2-40B4-BE49-F238E27FC236}">
                <a16:creationId xmlns:a16="http://schemas.microsoft.com/office/drawing/2014/main" id="{AAAC0237-39E4-4F85-BC0B-87A8EA8DA20A}"/>
              </a:ext>
            </a:extLst>
          </p:cNvPr>
          <p:cNvSpPr txBox="1">
            <a:spLocks/>
          </p:cNvSpPr>
          <p:nvPr/>
        </p:nvSpPr>
        <p:spPr>
          <a:xfrm>
            <a:off x="397192" y="908720"/>
            <a:ext cx="8948296" cy="5624277"/>
          </a:xfrm>
          <a:prstGeom prst="rect">
            <a:avLst/>
          </a:prstGeom>
        </p:spPr>
        <p:txBody>
          <a:bodyPr wrap="square" lIns="107275" tIns="144000" rIns="107275" bIns="53637">
            <a:normAutofit fontScale="92500" lnSpcReduction="10000"/>
          </a:bodyPr>
          <a:lstStyle>
            <a:lvl1pPr marL="449263" indent="-355600" algn="l" rtl="0" eaLnBrk="1" fontAlgn="base" latinLnBrk="1" hangingPunct="1">
              <a:lnSpc>
                <a:spcPct val="120000"/>
              </a:lnSpc>
              <a:spcBef>
                <a:spcPts val="704"/>
              </a:spcBef>
              <a:spcAft>
                <a:spcPct val="0"/>
              </a:spcAft>
              <a:buClr>
                <a:srgbClr val="002563"/>
              </a:buClr>
              <a:buSzPct val="115000"/>
              <a:buFont typeface="Wingdings" panose="05000000000000000000" pitchFamily="2" charset="2"/>
              <a:buChar char="l"/>
              <a:defRPr sz="2200" b="1" baseline="0">
                <a:solidFill>
                  <a:srgbClr val="002563"/>
                </a:solidFill>
                <a:latin typeface="맑은 고딕" panose="020B0503020000020004" pitchFamily="50" charset="-127"/>
                <a:ea typeface="맑은 고딕" panose="020B0503020000020004" pitchFamily="50" charset="-127"/>
                <a:cs typeface="+mn-cs"/>
              </a:defRPr>
            </a:lvl1pPr>
            <a:lvl2pPr marL="449263" indent="-177800" algn="l" rtl="0" eaLnBrk="1" fontAlgn="base" latinLnBrk="1" hangingPunct="1">
              <a:lnSpc>
                <a:spcPct val="120000"/>
              </a:lnSpc>
              <a:spcBef>
                <a:spcPts val="587"/>
              </a:spcBef>
              <a:spcAft>
                <a:spcPct val="0"/>
              </a:spcAft>
              <a:buClr>
                <a:schemeClr val="tx1"/>
              </a:buClr>
              <a:buSzPct val="75000"/>
              <a:buFont typeface="Arial" pitchFamily="34" charset="0"/>
              <a:buChar char="•"/>
              <a:defRPr sz="1800" b="1">
                <a:solidFill>
                  <a:schemeClr val="tx1"/>
                </a:solidFill>
                <a:latin typeface="맑은 고딕" panose="020B0503020000020004" pitchFamily="50" charset="-127"/>
                <a:ea typeface="맑은 고딕" panose="020B0503020000020004" pitchFamily="50" charset="-127"/>
              </a:defRPr>
            </a:lvl2pPr>
            <a:lvl3pPr marL="625475" indent="-177800" algn="l" rtl="0" eaLnBrk="1" fontAlgn="base" latinLnBrk="1" hangingPunct="1">
              <a:lnSpc>
                <a:spcPct val="120000"/>
              </a:lnSpc>
              <a:spcBef>
                <a:spcPts val="587"/>
              </a:spcBef>
              <a:spcAft>
                <a:spcPct val="0"/>
              </a:spcAft>
              <a:buClr>
                <a:schemeClr val="tx1"/>
              </a:buClr>
              <a:buSzPct val="76000"/>
              <a:buFont typeface="Arial" pitchFamily="34" charset="0"/>
              <a:buChar char="•"/>
              <a:defRPr sz="1600" b="0">
                <a:solidFill>
                  <a:srgbClr val="464646"/>
                </a:solidFill>
                <a:latin typeface="맑은 고딕" panose="020B0503020000020004" pitchFamily="50" charset="-127"/>
                <a:ea typeface="맑은 고딕" panose="020B0503020000020004" pitchFamily="50" charset="-127"/>
              </a:defRPr>
            </a:lvl3pPr>
            <a:lvl4pPr marL="801688" indent="-176213" algn="l" rtl="0" eaLnBrk="1" fontAlgn="base" latinLnBrk="1" hangingPunct="1">
              <a:lnSpc>
                <a:spcPct val="120000"/>
              </a:lnSpc>
              <a:spcBef>
                <a:spcPts val="469"/>
              </a:spcBef>
              <a:spcAft>
                <a:spcPct val="0"/>
              </a:spcAft>
              <a:buClr>
                <a:schemeClr val="tx1"/>
              </a:buClr>
              <a:buSzPct val="70000"/>
              <a:buFont typeface="Arial" pitchFamily="34" charset="0"/>
              <a:buChar char="•"/>
              <a:defRPr sz="1400" b="0">
                <a:solidFill>
                  <a:srgbClr val="464646"/>
                </a:solidFill>
                <a:latin typeface="맑은 고딕" panose="020B0503020000020004" pitchFamily="50" charset="-127"/>
                <a:ea typeface="맑은 고딕" panose="020B0503020000020004" pitchFamily="50" charset="-127"/>
              </a:defRPr>
            </a:lvl4pPr>
            <a:lvl5pPr marL="989013" indent="-187325" algn="l" rtl="0" eaLnBrk="1" fontAlgn="base" latinLnBrk="1" hangingPunct="1">
              <a:lnSpc>
                <a:spcPct val="120000"/>
              </a:lnSpc>
              <a:spcBef>
                <a:spcPts val="352"/>
              </a:spcBef>
              <a:spcAft>
                <a:spcPct val="0"/>
              </a:spcAft>
              <a:buClr>
                <a:schemeClr val="tx1"/>
              </a:buClr>
              <a:buSzPct val="70000"/>
              <a:buFont typeface="Arial" pitchFamily="34" charset="0"/>
              <a:buChar char="•"/>
              <a:defRPr sz="1200" b="0">
                <a:solidFill>
                  <a:srgbClr val="464646"/>
                </a:solidFill>
                <a:latin typeface="맑은 고딕" panose="020B0503020000020004" pitchFamily="50" charset="-127"/>
                <a:ea typeface="맑은 고딕" panose="020B0503020000020004" pitchFamily="50" charset="-127"/>
              </a:defRPr>
            </a:lvl5pPr>
            <a:lvl6pPr marL="2145487"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6pPr>
            <a:lvl7pPr marL="2681859"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7pPr>
            <a:lvl8pPr marL="3218230"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8pPr>
            <a:lvl9pPr marL="3754602" indent="-268186" algn="l" rtl="0" eaLnBrk="1" fontAlgn="base" latinLnBrk="1" hangingPunct="1">
              <a:spcBef>
                <a:spcPts val="352"/>
              </a:spcBef>
              <a:spcAft>
                <a:spcPct val="0"/>
              </a:spcAft>
              <a:buClr>
                <a:schemeClr val="accent2"/>
              </a:buClr>
              <a:buSzPct val="70000"/>
              <a:buFont typeface="Wingdings" pitchFamily="2" charset="2"/>
              <a:buChar char=""/>
              <a:defRPr sz="1900" b="1">
                <a:solidFill>
                  <a:schemeClr val="tx1"/>
                </a:solidFill>
                <a:latin typeface="+mn-lt"/>
                <a:ea typeface="+mn-ea"/>
              </a:defRPr>
            </a:lvl9pPr>
          </a:lstStyle>
          <a:p>
            <a:pPr marL="93663" indent="0">
              <a:buNone/>
            </a:pPr>
            <a:r>
              <a:rPr kumimoji="0" lang="ko-KR" altLang="en-US" sz="3600" kern="0" dirty="0"/>
              <a:t>인공지능은 경제 전반에 걸쳐 수조 달러의 가치를 창출할 수 있는 잠재력이 있다</a:t>
            </a:r>
            <a:r>
              <a:rPr kumimoji="0" lang="en-US" altLang="ko-KR" sz="3600" kern="0" dirty="0"/>
              <a:t>.</a:t>
            </a:r>
          </a:p>
          <a:p>
            <a:pPr marL="93663" indent="0">
              <a:buNone/>
            </a:pPr>
            <a:r>
              <a:rPr kumimoji="0" lang="ko-KR" altLang="en-US" sz="3600" kern="0" dirty="0"/>
              <a:t>기업 리더들이 </a:t>
            </a:r>
            <a:r>
              <a:rPr kumimoji="0" lang="ko-KR" altLang="en-US" sz="3600" u="sng" kern="0" dirty="0"/>
              <a:t>인공지능이 무엇을 할 수 있고 무엇을 할 수 없는지를 이해</a:t>
            </a:r>
            <a:r>
              <a:rPr kumimoji="0" lang="ko-KR" altLang="en-US" sz="3600" kern="0" dirty="0"/>
              <a:t>한다면</a:t>
            </a:r>
            <a:r>
              <a:rPr kumimoji="0" lang="en-US" altLang="ko-KR" sz="3600" kern="0" dirty="0"/>
              <a:t>… </a:t>
            </a:r>
          </a:p>
          <a:p>
            <a:pPr marL="93663" indent="0">
              <a:buNone/>
            </a:pPr>
            <a:endParaRPr kumimoji="0" lang="en-US" altLang="ko-KR" sz="3600" kern="0" dirty="0">
              <a:solidFill>
                <a:srgbClr val="0070C0"/>
              </a:solidFill>
            </a:endParaRPr>
          </a:p>
          <a:p>
            <a:pPr marL="93663" indent="0">
              <a:buNone/>
            </a:pPr>
            <a:r>
              <a:rPr kumimoji="0" lang="en-US" altLang="ko-KR" kern="0" dirty="0">
                <a:solidFill>
                  <a:srgbClr val="0070C0"/>
                </a:solidFill>
              </a:rPr>
              <a:t>Artificial intelligence has the potential to create trillions of dollars of value across the economy—if business leaders work to understand what AI can and cannot do.</a:t>
            </a:r>
          </a:p>
          <a:p>
            <a:endParaRPr kumimoji="0" lang="en-US" altLang="ko-KR" kern="0" dirty="0"/>
          </a:p>
          <a:p>
            <a:pPr marL="1436688" indent="0">
              <a:buFont typeface="Wingdings" panose="05000000000000000000" pitchFamily="2" charset="2"/>
              <a:buNone/>
            </a:pPr>
            <a:r>
              <a:rPr kumimoji="0" lang="en-US" altLang="ko-KR" sz="1800" kern="0" dirty="0"/>
              <a:t>The real-world potential and limitations of artificial intelligence @McKinsey Quarterly April 2018</a:t>
            </a:r>
            <a:endParaRPr kumimoji="0" lang="ko-KR" altLang="en-US" sz="1800" kern="0" dirty="0"/>
          </a:p>
        </p:txBody>
      </p:sp>
      <p:sp>
        <p:nvSpPr>
          <p:cNvPr id="5" name="텍스트 개체 틀 4">
            <a:extLst>
              <a:ext uri="{FF2B5EF4-FFF2-40B4-BE49-F238E27FC236}">
                <a16:creationId xmlns:a16="http://schemas.microsoft.com/office/drawing/2014/main" id="{ECD6E034-053A-4FE0-87C7-B5BD0E679AA3}"/>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1583174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다중지능이론</a:t>
            </a:r>
          </a:p>
        </p:txBody>
      </p:sp>
      <p:sp>
        <p:nvSpPr>
          <p:cNvPr id="7" name="내용 개체 틀 1"/>
          <p:cNvSpPr>
            <a:spLocks noGrp="1"/>
          </p:cNvSpPr>
          <p:nvPr>
            <p:ph idx="1"/>
          </p:nvPr>
        </p:nvSpPr>
        <p:spPr>
          <a:xfrm>
            <a:off x="1796" y="620687"/>
            <a:ext cx="9904204" cy="6237313"/>
          </a:xfrm>
        </p:spPr>
        <p:txBody>
          <a:bodyPr/>
          <a:lstStyle/>
          <a:p>
            <a:r>
              <a:rPr lang="ko-KR" altLang="en-US" dirty="0" err="1"/>
              <a:t>하워드</a:t>
            </a:r>
            <a:r>
              <a:rPr lang="ko-KR" altLang="en-US" dirty="0"/>
              <a:t> 가드너</a:t>
            </a:r>
            <a:r>
              <a:rPr lang="en-US" altLang="ko-KR" dirty="0"/>
              <a:t>(1983) ~ (1996)</a:t>
            </a:r>
          </a:p>
          <a:p>
            <a:pPr lvl="1"/>
            <a:r>
              <a:rPr lang="ko-KR" altLang="en-US" dirty="0"/>
              <a:t>지능이란 현실 생활에서 당면한 문제를 해결하는 능력 또는 특정 문화상황에서 해결해야 할 새로운 문제를 창출해 내는 능력</a:t>
            </a:r>
            <a:endParaRPr lang="en-US" altLang="ko-KR" dirty="0"/>
          </a:p>
          <a:p>
            <a:pPr lvl="1"/>
            <a:r>
              <a:rPr lang="ko-KR" altLang="en-US" dirty="0"/>
              <a:t>문제발견능력</a:t>
            </a:r>
            <a:r>
              <a:rPr lang="en-US" altLang="ko-KR" dirty="0"/>
              <a:t>, </a:t>
            </a:r>
            <a:r>
              <a:rPr lang="ko-KR" altLang="en-US" dirty="0"/>
              <a:t>문제해결능력</a:t>
            </a:r>
            <a:r>
              <a:rPr lang="en-US" altLang="ko-KR" dirty="0"/>
              <a:t>, </a:t>
            </a:r>
            <a:r>
              <a:rPr lang="ko-KR" altLang="en-US" dirty="0"/>
              <a:t>특정 문화 속에서 </a:t>
            </a:r>
            <a:r>
              <a:rPr lang="en-US" altLang="ko-KR" dirty="0"/>
              <a:t>‘</a:t>
            </a:r>
            <a:r>
              <a:rPr lang="ko-KR" altLang="en-US" dirty="0"/>
              <a:t>가치</a:t>
            </a:r>
            <a:r>
              <a:rPr lang="en-US" altLang="ko-KR" dirty="0"/>
              <a:t>＇</a:t>
            </a:r>
            <a:r>
              <a:rPr lang="ko-KR" altLang="en-US" dirty="0"/>
              <a:t>를 만들어 내는 능력</a:t>
            </a:r>
            <a:endParaRPr lang="en-US" altLang="ko-KR" dirty="0"/>
          </a:p>
          <a:p>
            <a:pPr lvl="1"/>
            <a:r>
              <a:rPr lang="ko-KR" altLang="en-US" dirty="0"/>
              <a:t>지능을 단일한 것으로 보는 입장</a:t>
            </a:r>
            <a:r>
              <a:rPr lang="en-US" altLang="ko-KR" dirty="0"/>
              <a:t>, </a:t>
            </a:r>
            <a:r>
              <a:rPr lang="ko-KR" altLang="en-US" dirty="0"/>
              <a:t>학교교육이 언어능력</a:t>
            </a:r>
            <a:r>
              <a:rPr lang="en-US" altLang="ko-KR" dirty="0"/>
              <a:t>,</a:t>
            </a:r>
            <a:r>
              <a:rPr lang="ko-KR" altLang="en-US" dirty="0"/>
              <a:t> </a:t>
            </a:r>
            <a:r>
              <a:rPr lang="ko-KR" altLang="en-US" dirty="0" err="1"/>
              <a:t>논리수학</a:t>
            </a:r>
            <a:r>
              <a:rPr lang="ko-KR" altLang="en-US" dirty="0"/>
              <a:t> 능력에 치중하는 점</a:t>
            </a:r>
            <a:r>
              <a:rPr lang="en-US" altLang="ko-KR" dirty="0"/>
              <a:t>, IQ</a:t>
            </a:r>
            <a:r>
              <a:rPr lang="ko-KR" altLang="en-US" dirty="0"/>
              <a:t>검사가 사람의 정서 및 사회적 측면을 </a:t>
            </a:r>
            <a:r>
              <a:rPr lang="ko-KR" altLang="en-US" dirty="0" err="1"/>
              <a:t>고려못하는</a:t>
            </a:r>
            <a:r>
              <a:rPr lang="ko-KR" altLang="en-US" dirty="0"/>
              <a:t> 점들을 비판하면서 제시</a:t>
            </a:r>
            <a:endParaRPr lang="en-US" altLang="ko-KR" dirty="0"/>
          </a:p>
          <a:p>
            <a:pPr lvl="1"/>
            <a:endParaRPr lang="en-US" altLang="ko-KR" dirty="0"/>
          </a:p>
          <a:p>
            <a:endParaRPr lang="en-US" altLang="ko-KR" dirty="0"/>
          </a:p>
          <a:p>
            <a:endParaRPr lang="en-US" altLang="ko-KR" dirty="0"/>
          </a:p>
          <a:p>
            <a:pPr lvl="1"/>
            <a:endParaRPr lang="en-US" altLang="ko-KR" dirty="0"/>
          </a:p>
          <a:p>
            <a:endParaRPr lang="en-US" altLang="ko-KR" dirty="0"/>
          </a:p>
          <a:p>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617115191"/>
              </p:ext>
            </p:extLst>
          </p:nvPr>
        </p:nvGraphicFramePr>
        <p:xfrm>
          <a:off x="138413" y="3284984"/>
          <a:ext cx="9567115" cy="2926080"/>
        </p:xfrm>
        <a:graphic>
          <a:graphicData uri="http://schemas.openxmlformats.org/drawingml/2006/table">
            <a:tbl>
              <a:tblPr firstRow="1" bandRow="1">
                <a:tableStyleId>{5C22544A-7EE6-4342-B048-85BDC9FD1C3A}</a:tableStyleId>
              </a:tblPr>
              <a:tblGrid>
                <a:gridCol w="4022499">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161567">
                <a:tc>
                  <a:txBody>
                    <a:bodyPr/>
                    <a:lstStyle/>
                    <a:p>
                      <a:pPr latinLnBrk="1"/>
                      <a:r>
                        <a:rPr lang="ko-KR" altLang="en-US" sz="1800" dirty="0"/>
                        <a:t>명칭</a:t>
                      </a:r>
                    </a:p>
                  </a:txBody>
                  <a:tcPr/>
                </a:tc>
                <a:tc>
                  <a:txBody>
                    <a:bodyPr/>
                    <a:lstStyle/>
                    <a:p>
                      <a:pPr latinLnBrk="1"/>
                      <a:r>
                        <a:rPr lang="ko-KR" altLang="en-US" sz="1800" dirty="0"/>
                        <a:t>내용</a:t>
                      </a:r>
                    </a:p>
                  </a:txBody>
                  <a:tcPr/>
                </a:tc>
                <a:extLst>
                  <a:ext uri="{0D108BD9-81ED-4DB2-BD59-A6C34878D82A}">
                    <a16:rowId xmlns:a16="http://schemas.microsoft.com/office/drawing/2014/main" val="10000"/>
                  </a:ext>
                </a:extLst>
              </a:tr>
              <a:tr h="457200">
                <a:tc>
                  <a:txBody>
                    <a:bodyPr/>
                    <a:lstStyle/>
                    <a:p>
                      <a:pPr latinLnBrk="1"/>
                      <a:r>
                        <a:rPr lang="en-US" altLang="ko-KR" sz="1800" i="0" dirty="0"/>
                        <a:t>1. </a:t>
                      </a:r>
                      <a:r>
                        <a:rPr lang="ko-KR" altLang="en-US" sz="1800" i="0" dirty="0"/>
                        <a:t>언어적</a:t>
                      </a:r>
                      <a:r>
                        <a:rPr lang="en-US" altLang="ko-KR" sz="1800" i="0" dirty="0"/>
                        <a:t>(linguistic)</a:t>
                      </a:r>
                      <a:r>
                        <a:rPr lang="ko-KR" altLang="en-US" sz="1800" i="0" dirty="0"/>
                        <a:t> 지능</a:t>
                      </a:r>
                    </a:p>
                  </a:txBody>
                  <a:tcPr/>
                </a:tc>
                <a:tc>
                  <a:txBody>
                    <a:bodyPr/>
                    <a:lstStyle/>
                    <a:p>
                      <a:r>
                        <a:rPr lang="ko-KR" altLang="en-US" sz="1800" dirty="0"/>
                        <a:t>말로</a:t>
                      </a:r>
                      <a:r>
                        <a:rPr lang="ko-KR" altLang="en-US" sz="1800" baseline="0" dirty="0"/>
                        <a:t> 혹은 글로 표현하든 언어를 효과적으로 구사하는 능력</a:t>
                      </a:r>
                      <a:endParaRPr lang="en-US" altLang="ko-KR" sz="1800" dirty="0"/>
                    </a:p>
                  </a:txBody>
                  <a:tcPr/>
                </a:tc>
                <a:extLst>
                  <a:ext uri="{0D108BD9-81ED-4DB2-BD59-A6C34878D82A}">
                    <a16:rowId xmlns:a16="http://schemas.microsoft.com/office/drawing/2014/main" val="901686655"/>
                  </a:ext>
                </a:extLst>
              </a:tr>
              <a:tr h="457200">
                <a:tc>
                  <a:txBody>
                    <a:bodyPr/>
                    <a:lstStyle/>
                    <a:p>
                      <a:pPr latinLnBrk="1"/>
                      <a:r>
                        <a:rPr lang="en-US" altLang="ko-KR" sz="1800" i="0" dirty="0"/>
                        <a:t>2. </a:t>
                      </a:r>
                      <a:r>
                        <a:rPr lang="ko-KR" altLang="en-US" sz="1800" i="0" dirty="0" err="1"/>
                        <a:t>논리수학적</a:t>
                      </a:r>
                      <a:r>
                        <a:rPr lang="en-US" altLang="ko-KR" sz="1800" i="0" dirty="0"/>
                        <a:t>(logical-mathematical) </a:t>
                      </a:r>
                      <a:r>
                        <a:rPr lang="ko-KR" altLang="en-US" sz="1800" i="0" dirty="0"/>
                        <a:t> 지능</a:t>
                      </a:r>
                    </a:p>
                  </a:txBody>
                  <a:tcPr/>
                </a:tc>
                <a:tc>
                  <a:txBody>
                    <a:bodyPr/>
                    <a:lstStyle/>
                    <a:p>
                      <a:pPr algn="l"/>
                      <a:r>
                        <a:rPr lang="ko-KR" altLang="en-US" sz="1800" baseline="0" dirty="0"/>
                        <a:t>숫자를 효과적으로 사용하고 추론하는 능력</a:t>
                      </a:r>
                      <a:endParaRPr lang="en-US" altLang="ko-KR" sz="1800" baseline="0" dirty="0"/>
                    </a:p>
                    <a:p>
                      <a:pPr algn="l"/>
                      <a:r>
                        <a:rPr lang="ko-KR" altLang="en-US" sz="1800" baseline="0" dirty="0"/>
                        <a:t>범주화</a:t>
                      </a:r>
                      <a:r>
                        <a:rPr lang="en-US" altLang="ko-KR" sz="1800" baseline="0" dirty="0"/>
                        <a:t>, </a:t>
                      </a:r>
                      <a:r>
                        <a:rPr lang="ko-KR" altLang="en-US" sz="1800" baseline="0" dirty="0"/>
                        <a:t>분류</a:t>
                      </a:r>
                      <a:r>
                        <a:rPr lang="en-US" altLang="ko-KR" sz="1800" baseline="0" dirty="0"/>
                        <a:t>, </a:t>
                      </a:r>
                      <a:r>
                        <a:rPr lang="ko-KR" altLang="en-US" sz="1800" baseline="0" dirty="0"/>
                        <a:t>추리</a:t>
                      </a:r>
                      <a:r>
                        <a:rPr lang="en-US" altLang="ko-KR" sz="1800" baseline="0" dirty="0"/>
                        <a:t>, </a:t>
                      </a:r>
                      <a:r>
                        <a:rPr lang="ko-KR" altLang="en-US" sz="1800" baseline="0" dirty="0"/>
                        <a:t>일반화</a:t>
                      </a:r>
                      <a:r>
                        <a:rPr lang="en-US" altLang="ko-KR" sz="1800" baseline="0" dirty="0"/>
                        <a:t>, </a:t>
                      </a:r>
                      <a:r>
                        <a:rPr lang="ko-KR" altLang="en-US" sz="1800" baseline="0" dirty="0"/>
                        <a:t>계산</a:t>
                      </a:r>
                      <a:r>
                        <a:rPr lang="en-US" altLang="ko-KR" sz="1800" baseline="0" dirty="0"/>
                        <a:t>, </a:t>
                      </a:r>
                      <a:r>
                        <a:rPr lang="ko-KR" altLang="en-US" sz="1800" baseline="0" dirty="0"/>
                        <a:t>가설검증 등</a:t>
                      </a:r>
                      <a:endParaRPr lang="en-US" altLang="ko-KR" sz="1800" dirty="0"/>
                    </a:p>
                  </a:txBody>
                  <a:tcPr/>
                </a:tc>
                <a:extLst>
                  <a:ext uri="{0D108BD9-81ED-4DB2-BD59-A6C34878D82A}">
                    <a16:rowId xmlns:a16="http://schemas.microsoft.com/office/drawing/2014/main" val="3736588692"/>
                  </a:ext>
                </a:extLst>
              </a:tr>
              <a:tr h="182880">
                <a:tc>
                  <a:txBody>
                    <a:bodyPr/>
                    <a:lstStyle/>
                    <a:p>
                      <a:pPr latinLnBrk="1"/>
                      <a:r>
                        <a:rPr lang="en-US" altLang="ko-KR" sz="1800" kern="1200" dirty="0">
                          <a:solidFill>
                            <a:schemeClr val="dk1"/>
                          </a:solidFill>
                          <a:latin typeface="+mn-lt"/>
                          <a:ea typeface="+mn-ea"/>
                          <a:cs typeface="+mn-cs"/>
                        </a:rPr>
                        <a:t>3. </a:t>
                      </a:r>
                      <a:r>
                        <a:rPr lang="ko-KR" altLang="en-US" sz="1800" kern="1200" dirty="0">
                          <a:solidFill>
                            <a:schemeClr val="dk1"/>
                          </a:solidFill>
                          <a:latin typeface="+mn-lt"/>
                          <a:ea typeface="+mn-ea"/>
                          <a:cs typeface="+mn-cs"/>
                        </a:rPr>
                        <a:t>공간적</a:t>
                      </a:r>
                      <a:r>
                        <a:rPr lang="en-US" altLang="ko-KR" sz="1800" kern="1200" dirty="0">
                          <a:solidFill>
                            <a:schemeClr val="dk1"/>
                          </a:solidFill>
                          <a:latin typeface="+mn-lt"/>
                          <a:ea typeface="+mn-ea"/>
                          <a:cs typeface="+mn-cs"/>
                        </a:rPr>
                        <a:t>(spatial)</a:t>
                      </a:r>
                      <a:r>
                        <a:rPr lang="ko-KR" altLang="en-US" sz="1800" kern="1200" dirty="0">
                          <a:solidFill>
                            <a:schemeClr val="dk1"/>
                          </a:solidFill>
                          <a:latin typeface="+mn-lt"/>
                          <a:ea typeface="+mn-ea"/>
                          <a:cs typeface="+mn-cs"/>
                        </a:rPr>
                        <a:t> 지능</a:t>
                      </a:r>
                    </a:p>
                  </a:txBody>
                  <a:tcPr>
                    <a:solidFill>
                      <a:srgbClr val="EFCFCC"/>
                    </a:solidFill>
                  </a:tcPr>
                </a:tc>
                <a:tc>
                  <a:txBody>
                    <a:bodyPr/>
                    <a:lstStyle/>
                    <a:p>
                      <a:pPr latinLnBrk="1"/>
                      <a:r>
                        <a:rPr lang="ko-KR" altLang="en-US" sz="1800" kern="1200" dirty="0">
                          <a:solidFill>
                            <a:schemeClr val="dk1"/>
                          </a:solidFill>
                          <a:latin typeface="+mn-lt"/>
                          <a:ea typeface="+mn-ea"/>
                          <a:cs typeface="+mn-cs"/>
                        </a:rPr>
                        <a:t>시각</a:t>
                      </a:r>
                      <a:r>
                        <a:rPr lang="ko-KR" altLang="en-US" sz="1800" kern="1200" baseline="0" dirty="0">
                          <a:solidFill>
                            <a:schemeClr val="dk1"/>
                          </a:solidFill>
                          <a:latin typeface="+mn-lt"/>
                          <a:ea typeface="+mn-ea"/>
                          <a:cs typeface="+mn-cs"/>
                        </a:rPr>
                        <a:t>적</a:t>
                      </a:r>
                      <a:r>
                        <a:rPr lang="en-US" altLang="ko-KR" sz="1800" kern="1200" baseline="0" dirty="0">
                          <a:solidFill>
                            <a:schemeClr val="dk1"/>
                          </a:solidFill>
                          <a:latin typeface="+mn-lt"/>
                          <a:ea typeface="+mn-ea"/>
                          <a:cs typeface="+mn-cs"/>
                        </a:rPr>
                        <a:t>·</a:t>
                      </a:r>
                      <a:r>
                        <a:rPr lang="ko-KR" altLang="en-US" sz="1800" kern="1200" baseline="0" dirty="0">
                          <a:solidFill>
                            <a:schemeClr val="dk1"/>
                          </a:solidFill>
                          <a:latin typeface="+mn-lt"/>
                          <a:ea typeface="+mn-ea"/>
                          <a:cs typeface="+mn-cs"/>
                        </a:rPr>
                        <a:t>공간적 세계를 정확하게 지각하는 능력</a:t>
                      </a:r>
                      <a:endParaRPr lang="en-US" altLang="ko-KR" sz="1800" kern="1200" baseline="0" dirty="0">
                        <a:solidFill>
                          <a:schemeClr val="dk1"/>
                        </a:solidFill>
                        <a:latin typeface="+mn-lt"/>
                        <a:ea typeface="+mn-ea"/>
                        <a:cs typeface="+mn-cs"/>
                      </a:endParaRPr>
                    </a:p>
                    <a:p>
                      <a:pPr latinLnBrk="1"/>
                      <a:r>
                        <a:rPr lang="ko-KR" altLang="en-US" sz="1800" kern="1200" baseline="0" dirty="0">
                          <a:solidFill>
                            <a:schemeClr val="dk1"/>
                          </a:solidFill>
                          <a:latin typeface="+mn-lt"/>
                          <a:ea typeface="+mn-ea"/>
                          <a:cs typeface="+mn-cs"/>
                        </a:rPr>
                        <a:t>형태를 바꾸거나 자신을 공간 상에 위치시키는 능력</a:t>
                      </a:r>
                      <a:endParaRPr lang="ko-KR" altLang="en-US" sz="1800" kern="1200" dirty="0">
                        <a:solidFill>
                          <a:schemeClr val="dk1"/>
                        </a:solidFill>
                        <a:latin typeface="+mn-lt"/>
                        <a:ea typeface="+mn-ea"/>
                        <a:cs typeface="+mn-cs"/>
                      </a:endParaRPr>
                    </a:p>
                  </a:txBody>
                  <a:tcPr>
                    <a:solidFill>
                      <a:srgbClr val="EFCFCC"/>
                    </a:solidFill>
                  </a:tcPr>
                </a:tc>
                <a:extLst>
                  <a:ext uri="{0D108BD9-81ED-4DB2-BD59-A6C34878D82A}">
                    <a16:rowId xmlns:a16="http://schemas.microsoft.com/office/drawing/2014/main" val="10001"/>
                  </a:ext>
                </a:extLst>
              </a:tr>
              <a:tr h="182880">
                <a:tc>
                  <a:txBody>
                    <a:bodyPr/>
                    <a:lstStyle/>
                    <a:p>
                      <a:pPr latinLnBrk="1"/>
                      <a:r>
                        <a:rPr lang="en-US" altLang="ko-KR" sz="1800" b="0" kern="1200" dirty="0">
                          <a:solidFill>
                            <a:schemeClr val="tx1"/>
                          </a:solidFill>
                          <a:latin typeface="+mn-lt"/>
                          <a:ea typeface="+mn-ea"/>
                          <a:cs typeface="+mn-cs"/>
                        </a:rPr>
                        <a:t>4. </a:t>
                      </a:r>
                      <a:r>
                        <a:rPr lang="ko-KR" altLang="en-US" sz="1800" b="0" kern="1200" dirty="0" err="1">
                          <a:solidFill>
                            <a:schemeClr val="tx1"/>
                          </a:solidFill>
                          <a:latin typeface="+mn-lt"/>
                          <a:ea typeface="+mn-ea"/>
                          <a:cs typeface="+mn-cs"/>
                        </a:rPr>
                        <a:t>신체운동적</a:t>
                      </a:r>
                      <a:r>
                        <a:rPr lang="en-US" altLang="ko-KR" sz="1800" b="0" kern="1200" dirty="0">
                          <a:solidFill>
                            <a:schemeClr val="tx1"/>
                          </a:solidFill>
                          <a:latin typeface="+mn-lt"/>
                          <a:ea typeface="+mn-ea"/>
                          <a:cs typeface="+mn-cs"/>
                        </a:rPr>
                        <a:t>(bodily-kinesthetic)</a:t>
                      </a:r>
                      <a:r>
                        <a:rPr lang="ko-KR" altLang="en-US" sz="1800" b="0" kern="1200" dirty="0">
                          <a:solidFill>
                            <a:schemeClr val="tx1"/>
                          </a:solidFill>
                          <a:latin typeface="+mn-lt"/>
                          <a:ea typeface="+mn-ea"/>
                          <a:cs typeface="+mn-cs"/>
                        </a:rPr>
                        <a:t> 지능</a:t>
                      </a:r>
                    </a:p>
                  </a:txBody>
                  <a:tcPr/>
                </a:tc>
                <a:tc>
                  <a:txBody>
                    <a:bodyPr/>
                    <a:lstStyle/>
                    <a:p>
                      <a:r>
                        <a:rPr lang="ko-KR" altLang="en-US" sz="1800" b="0" kern="1200" dirty="0">
                          <a:solidFill>
                            <a:schemeClr val="tx1"/>
                          </a:solidFill>
                          <a:latin typeface="+mn-lt"/>
                          <a:ea typeface="+mn-ea"/>
                          <a:cs typeface="+mn-cs"/>
                        </a:rPr>
                        <a:t>신체를</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이용해서 생각이나 감정을 표현하는 능력</a:t>
                      </a:r>
                      <a:endParaRPr lang="en-US" altLang="ko-KR" sz="1800" b="0" kern="1200" dirty="0">
                        <a:solidFill>
                          <a:schemeClr val="tx1"/>
                        </a:solidFill>
                        <a:latin typeface="+mn-lt"/>
                        <a:ea typeface="+mn-ea"/>
                        <a:cs typeface="+mn-cs"/>
                      </a:endParaRPr>
                    </a:p>
                    <a:p>
                      <a:r>
                        <a:rPr lang="ko-KR" altLang="en-US" sz="1800" b="0" kern="1200" dirty="0">
                          <a:solidFill>
                            <a:schemeClr val="tx1"/>
                          </a:solidFill>
                          <a:latin typeface="+mn-lt"/>
                          <a:ea typeface="+mn-ea"/>
                          <a:cs typeface="+mn-cs"/>
                        </a:rPr>
                        <a:t>사물을 만들거나 변형시키는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5" name="텍스트 개체 틀 4">
            <a:extLst>
              <a:ext uri="{FF2B5EF4-FFF2-40B4-BE49-F238E27FC236}">
                <a16:creationId xmlns:a16="http://schemas.microsoft.com/office/drawing/2014/main" id="{98B39845-E93D-4B5C-9DDD-9B41B08A32B4}"/>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4719681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다중지능이론과 인공지능</a:t>
            </a:r>
          </a:p>
        </p:txBody>
      </p:sp>
      <p:sp>
        <p:nvSpPr>
          <p:cNvPr id="7" name="내용 개체 틀 1"/>
          <p:cNvSpPr>
            <a:spLocks noGrp="1"/>
          </p:cNvSpPr>
          <p:nvPr>
            <p:ph idx="1"/>
          </p:nvPr>
        </p:nvSpPr>
        <p:spPr>
          <a:xfrm>
            <a:off x="1796" y="620687"/>
            <a:ext cx="9904204" cy="6237313"/>
          </a:xfrm>
        </p:spPr>
        <p:txBody>
          <a:bodyPr/>
          <a:lstStyle/>
          <a:p>
            <a:r>
              <a:rPr lang="ko-KR" altLang="en-US" dirty="0" err="1"/>
              <a:t>하워드</a:t>
            </a:r>
            <a:r>
              <a:rPr lang="ko-KR" altLang="en-US" dirty="0"/>
              <a:t> 가드너</a:t>
            </a:r>
            <a:r>
              <a:rPr lang="en-US" altLang="ko-KR" dirty="0"/>
              <a:t>(1983) ~ (1996)</a:t>
            </a:r>
          </a:p>
          <a:p>
            <a:pPr lvl="1"/>
            <a:r>
              <a:rPr lang="ko-KR" altLang="en-US" dirty="0"/>
              <a:t>일반적으로 사람들은 </a:t>
            </a:r>
            <a:r>
              <a:rPr lang="en-US" altLang="ko-KR" dirty="0"/>
              <a:t>9</a:t>
            </a:r>
            <a:r>
              <a:rPr lang="ko-KR" altLang="en-US" dirty="0"/>
              <a:t>가지 지능을 모두 보유하며</a:t>
            </a:r>
            <a:r>
              <a:rPr lang="en-US" altLang="ko-KR" dirty="0"/>
              <a:t>, </a:t>
            </a:r>
            <a:r>
              <a:rPr lang="ko-KR" altLang="en-US" dirty="0"/>
              <a:t>교육을 통해 적절한 수준까지 향상시킬 수 있음</a:t>
            </a:r>
            <a:endParaRPr lang="en-US" altLang="ko-KR" dirty="0"/>
          </a:p>
          <a:p>
            <a:pPr lvl="1"/>
            <a:r>
              <a:rPr lang="ko-KR" altLang="en-US" dirty="0"/>
              <a:t>일상생활에서는 무의식 중에 개개의 지능들이 복합적으로 작용하고 있음</a:t>
            </a:r>
            <a:endParaRPr lang="en-US" altLang="ko-KR" dirty="0"/>
          </a:p>
          <a:p>
            <a:pPr lvl="1"/>
            <a:r>
              <a:rPr lang="ko-KR" altLang="en-US" dirty="0"/>
              <a:t>일부 지능은 재능</a:t>
            </a:r>
            <a:r>
              <a:rPr lang="en-US" altLang="ko-KR" dirty="0"/>
              <a:t>, </a:t>
            </a:r>
            <a:r>
              <a:rPr lang="ko-KR" altLang="en-US" dirty="0"/>
              <a:t>소질</a:t>
            </a:r>
            <a:r>
              <a:rPr lang="en-US" altLang="ko-KR" dirty="0"/>
              <a:t>, </a:t>
            </a:r>
            <a:r>
              <a:rPr lang="ko-KR" altLang="en-US" dirty="0"/>
              <a:t>적성에 더 가깝다는 비판도 있음</a:t>
            </a:r>
            <a:r>
              <a:rPr lang="en-US" altLang="ko-KR" dirty="0"/>
              <a:t>(</a:t>
            </a:r>
            <a:r>
              <a:rPr lang="ko-KR" altLang="en-US" dirty="0" err="1"/>
              <a:t>신체운동적</a:t>
            </a:r>
            <a:r>
              <a:rPr lang="ko-KR" altLang="en-US" dirty="0"/>
              <a:t> 지능</a:t>
            </a:r>
            <a:r>
              <a:rPr lang="en-US" altLang="ko-KR" dirty="0"/>
              <a:t>, </a:t>
            </a:r>
            <a:r>
              <a:rPr lang="ko-KR" altLang="en-US" dirty="0"/>
              <a:t>음악적 지능</a:t>
            </a:r>
            <a:r>
              <a:rPr lang="en-US" altLang="ko-KR" dirty="0"/>
              <a:t>)</a:t>
            </a:r>
          </a:p>
          <a:p>
            <a:pPr lvl="2"/>
            <a:endParaRPr lang="en-US" altLang="ko-KR" dirty="0"/>
          </a:p>
          <a:p>
            <a:pPr lvl="1"/>
            <a:endParaRPr lang="en-US" altLang="ko-KR" dirty="0"/>
          </a:p>
          <a:p>
            <a:endParaRPr lang="en-US" altLang="ko-KR" dirty="0"/>
          </a:p>
          <a:p>
            <a:endParaRPr lang="en-US" altLang="ko-KR" dirty="0"/>
          </a:p>
          <a:p>
            <a:endParaRPr lang="en-US" altLang="ko-KR" dirty="0"/>
          </a:p>
          <a:p>
            <a:endParaRPr lang="en-US" altLang="ko-KR" dirty="0"/>
          </a:p>
          <a:p>
            <a:pPr lvl="1"/>
            <a:endParaRPr lang="en-US" altLang="ko-KR" dirty="0"/>
          </a:p>
          <a:p>
            <a:endParaRPr lang="en-US" altLang="ko-KR" dirty="0"/>
          </a:p>
          <a:p>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311069206"/>
              </p:ext>
            </p:extLst>
          </p:nvPr>
        </p:nvGraphicFramePr>
        <p:xfrm>
          <a:off x="138413" y="2780928"/>
          <a:ext cx="9567115" cy="3566160"/>
        </p:xfrm>
        <a:graphic>
          <a:graphicData uri="http://schemas.openxmlformats.org/drawingml/2006/table">
            <a:tbl>
              <a:tblPr firstRow="1" bandRow="1">
                <a:tableStyleId>{5C22544A-7EE6-4342-B048-85BDC9FD1C3A}</a:tableStyleId>
              </a:tblPr>
              <a:tblGrid>
                <a:gridCol w="3518443">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161567">
                <a:tc>
                  <a:txBody>
                    <a:bodyPr/>
                    <a:lstStyle/>
                    <a:p>
                      <a:pPr latinLnBrk="1"/>
                      <a:r>
                        <a:rPr lang="ko-KR" altLang="en-US" sz="1800" dirty="0"/>
                        <a:t>명칭</a:t>
                      </a:r>
                    </a:p>
                  </a:txBody>
                  <a:tcPr/>
                </a:tc>
                <a:tc>
                  <a:txBody>
                    <a:bodyPr/>
                    <a:lstStyle/>
                    <a:p>
                      <a:pPr latinLnBrk="1"/>
                      <a:r>
                        <a:rPr lang="ko-KR" altLang="en-US" sz="1800" dirty="0"/>
                        <a:t>내용</a:t>
                      </a:r>
                    </a:p>
                  </a:txBody>
                  <a:tcPr/>
                </a:tc>
                <a:extLst>
                  <a:ext uri="{0D108BD9-81ED-4DB2-BD59-A6C34878D82A}">
                    <a16:rowId xmlns:a16="http://schemas.microsoft.com/office/drawing/2014/main" val="10000"/>
                  </a:ext>
                </a:extLst>
              </a:tr>
              <a:tr h="0">
                <a:tc>
                  <a:txBody>
                    <a:bodyPr/>
                    <a:lstStyle/>
                    <a:p>
                      <a:pPr latinLnBrk="1"/>
                      <a:r>
                        <a:rPr lang="en-US" altLang="ko-KR" sz="1800" b="0" kern="1200" dirty="0">
                          <a:solidFill>
                            <a:schemeClr val="tx1"/>
                          </a:solidFill>
                          <a:latin typeface="+mn-lt"/>
                          <a:ea typeface="+mn-ea"/>
                          <a:cs typeface="+mn-cs"/>
                        </a:rPr>
                        <a:t>5. </a:t>
                      </a:r>
                      <a:r>
                        <a:rPr lang="ko-KR" altLang="en-US" sz="1800" b="0" kern="1200" dirty="0">
                          <a:solidFill>
                            <a:schemeClr val="tx1"/>
                          </a:solidFill>
                          <a:latin typeface="+mn-lt"/>
                          <a:ea typeface="+mn-ea"/>
                          <a:cs typeface="+mn-cs"/>
                        </a:rPr>
                        <a:t>음악적</a:t>
                      </a:r>
                      <a:r>
                        <a:rPr lang="en-US" altLang="ko-KR" sz="1800" b="0" kern="1200" dirty="0">
                          <a:solidFill>
                            <a:schemeClr val="tx1"/>
                          </a:solidFill>
                          <a:latin typeface="+mn-lt"/>
                          <a:ea typeface="+mn-ea"/>
                          <a:cs typeface="+mn-cs"/>
                        </a:rPr>
                        <a:t>(musical)</a:t>
                      </a:r>
                      <a:r>
                        <a:rPr lang="ko-KR" altLang="en-US" sz="1800" b="0" kern="1200" dirty="0">
                          <a:solidFill>
                            <a:schemeClr val="tx1"/>
                          </a:solidFill>
                          <a:latin typeface="+mn-lt"/>
                          <a:ea typeface="+mn-ea"/>
                          <a:cs typeface="+mn-cs"/>
                        </a:rPr>
                        <a:t> 지능</a:t>
                      </a:r>
                    </a:p>
                  </a:txBody>
                  <a:tcPr/>
                </a:tc>
                <a:tc>
                  <a:txBody>
                    <a:bodyPr/>
                    <a:lstStyle/>
                    <a:p>
                      <a:r>
                        <a:rPr lang="ko-KR" altLang="en-US" sz="1800" b="0" kern="1200" dirty="0">
                          <a:solidFill>
                            <a:schemeClr val="tx1"/>
                          </a:solidFill>
                          <a:latin typeface="+mn-lt"/>
                          <a:ea typeface="+mn-ea"/>
                          <a:cs typeface="+mn-cs"/>
                        </a:rPr>
                        <a:t>음악적 </a:t>
                      </a:r>
                      <a:r>
                        <a:rPr lang="ko-KR" altLang="en-US" sz="1800" b="0" kern="1200" dirty="0" err="1">
                          <a:solidFill>
                            <a:schemeClr val="tx1"/>
                          </a:solidFill>
                          <a:latin typeface="+mn-lt"/>
                          <a:ea typeface="+mn-ea"/>
                          <a:cs typeface="+mn-cs"/>
                        </a:rPr>
                        <a:t>표현형식</a:t>
                      </a:r>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리듬</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음조</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등</a:t>
                      </a:r>
                      <a:r>
                        <a:rPr lang="en-US" altLang="ko-KR" sz="1800" b="0" kern="1200" baseline="0" dirty="0">
                          <a:solidFill>
                            <a:schemeClr val="tx1"/>
                          </a:solidFill>
                          <a:latin typeface="+mn-lt"/>
                          <a:ea typeface="+mn-ea"/>
                          <a:cs typeface="+mn-cs"/>
                        </a:rPr>
                        <a:t>)</a:t>
                      </a:r>
                      <a:r>
                        <a:rPr lang="ko-KR" altLang="en-US" sz="1800" b="0" kern="1200" baseline="0" dirty="0">
                          <a:solidFill>
                            <a:schemeClr val="tx1"/>
                          </a:solidFill>
                          <a:latin typeface="+mn-lt"/>
                          <a:ea typeface="+mn-ea"/>
                          <a:cs typeface="+mn-cs"/>
                        </a:rPr>
                        <a:t>을 지각하고 구분하며 변형</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표현하는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2165693654"/>
                  </a:ext>
                </a:extLst>
              </a:tr>
              <a:tr h="304800">
                <a:tc>
                  <a:txBody>
                    <a:bodyPr/>
                    <a:lstStyle/>
                    <a:p>
                      <a:pPr latinLnBrk="1"/>
                      <a:r>
                        <a:rPr lang="en-US" altLang="ko-KR" sz="1800" b="0" kern="1200" dirty="0">
                          <a:solidFill>
                            <a:schemeClr val="tx1"/>
                          </a:solidFill>
                          <a:latin typeface="+mn-lt"/>
                          <a:ea typeface="+mn-ea"/>
                          <a:cs typeface="+mn-cs"/>
                        </a:rPr>
                        <a:t>6. </a:t>
                      </a:r>
                      <a:r>
                        <a:rPr lang="ko-KR" altLang="en-US" sz="1800" b="0" kern="1200" dirty="0">
                          <a:solidFill>
                            <a:schemeClr val="tx1"/>
                          </a:solidFill>
                          <a:latin typeface="+mn-lt"/>
                          <a:ea typeface="+mn-ea"/>
                          <a:cs typeface="+mn-cs"/>
                        </a:rPr>
                        <a:t>대인간</a:t>
                      </a:r>
                      <a:r>
                        <a:rPr lang="en-US" altLang="ko-KR" sz="1800" b="0" kern="1200" dirty="0">
                          <a:solidFill>
                            <a:schemeClr val="tx1"/>
                          </a:solidFill>
                          <a:latin typeface="+mn-lt"/>
                          <a:ea typeface="+mn-ea"/>
                          <a:cs typeface="+mn-cs"/>
                        </a:rPr>
                        <a:t>(interpersonal</a:t>
                      </a:r>
                      <a:r>
                        <a:rPr lang="en-US" altLang="ko-KR" sz="1800" b="0" kern="1200" baseline="0" dirty="0">
                          <a:solidFill>
                            <a:schemeClr val="tx1"/>
                          </a:solidFill>
                          <a:latin typeface="+mn-lt"/>
                          <a:ea typeface="+mn-ea"/>
                          <a:cs typeface="+mn-cs"/>
                        </a:rPr>
                        <a:t>)</a:t>
                      </a:r>
                      <a:r>
                        <a:rPr lang="ko-KR" altLang="en-US" sz="1800" b="0" kern="1200" dirty="0">
                          <a:solidFill>
                            <a:schemeClr val="tx1"/>
                          </a:solidFill>
                          <a:latin typeface="+mn-lt"/>
                          <a:ea typeface="+mn-ea"/>
                          <a:cs typeface="+mn-cs"/>
                        </a:rPr>
                        <a:t> 지능</a:t>
                      </a:r>
                    </a:p>
                  </a:txBody>
                  <a:tcPr/>
                </a:tc>
                <a:tc>
                  <a:txBody>
                    <a:bodyPr/>
                    <a:lstStyle/>
                    <a:p>
                      <a:r>
                        <a:rPr lang="ko-KR" altLang="en-US" sz="1800" dirty="0"/>
                        <a:t>타인의 기분</a:t>
                      </a:r>
                      <a:r>
                        <a:rPr lang="en-US" altLang="ko-KR" sz="1800" dirty="0"/>
                        <a:t>, </a:t>
                      </a:r>
                      <a:r>
                        <a:rPr lang="ko-KR" altLang="en-US" sz="1800" dirty="0"/>
                        <a:t>의도</a:t>
                      </a:r>
                      <a:r>
                        <a:rPr lang="en-US" altLang="ko-KR" sz="1800" dirty="0"/>
                        <a:t>, </a:t>
                      </a:r>
                      <a:r>
                        <a:rPr lang="ko-KR" altLang="en-US" sz="1800" dirty="0"/>
                        <a:t>동기</a:t>
                      </a:r>
                      <a:r>
                        <a:rPr lang="en-US" altLang="ko-KR" sz="1800" dirty="0"/>
                        <a:t>, </a:t>
                      </a:r>
                      <a:r>
                        <a:rPr lang="ko-KR" altLang="en-US" sz="1800" dirty="0"/>
                        <a:t>감정을 구분하여</a:t>
                      </a:r>
                      <a:r>
                        <a:rPr lang="en-US" altLang="ko-KR" sz="1800" dirty="0"/>
                        <a:t> </a:t>
                      </a:r>
                      <a:r>
                        <a:rPr lang="ko-KR" altLang="en-US" sz="1800" dirty="0"/>
                        <a:t>지각하고 대응할 수 있는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1937795747"/>
                  </a:ext>
                </a:extLst>
              </a:tr>
              <a:tr h="243840">
                <a:tc>
                  <a:txBody>
                    <a:bodyPr/>
                    <a:lstStyle/>
                    <a:p>
                      <a:pPr latinLnBrk="1"/>
                      <a:r>
                        <a:rPr lang="en-US" altLang="ko-KR" sz="1800" b="0" kern="1200" dirty="0">
                          <a:solidFill>
                            <a:schemeClr val="tx1"/>
                          </a:solidFill>
                          <a:latin typeface="+mn-lt"/>
                          <a:ea typeface="+mn-ea"/>
                          <a:cs typeface="+mn-cs"/>
                        </a:rPr>
                        <a:t>7.</a:t>
                      </a:r>
                      <a:r>
                        <a:rPr lang="en-US" altLang="ko-KR" sz="1800" b="0" kern="1200" baseline="0" dirty="0">
                          <a:solidFill>
                            <a:schemeClr val="tx1"/>
                          </a:solidFill>
                          <a:latin typeface="+mn-lt"/>
                          <a:ea typeface="+mn-ea"/>
                          <a:cs typeface="+mn-cs"/>
                        </a:rPr>
                        <a:t> </a:t>
                      </a:r>
                      <a:r>
                        <a:rPr lang="ko-KR" altLang="en-US" sz="1800" b="0" kern="1200" dirty="0">
                          <a:solidFill>
                            <a:schemeClr val="tx1"/>
                          </a:solidFill>
                          <a:latin typeface="+mn-lt"/>
                          <a:ea typeface="+mn-ea"/>
                          <a:cs typeface="+mn-cs"/>
                        </a:rPr>
                        <a:t>개인내</a:t>
                      </a:r>
                      <a:r>
                        <a:rPr lang="en-US" altLang="ko-KR" sz="1800" b="0" kern="1200" dirty="0">
                          <a:solidFill>
                            <a:schemeClr val="tx1"/>
                          </a:solidFill>
                          <a:latin typeface="+mn-lt"/>
                          <a:ea typeface="+mn-ea"/>
                          <a:cs typeface="+mn-cs"/>
                        </a:rPr>
                        <a:t>(intrapersonal)</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지능</a:t>
                      </a:r>
                      <a:endParaRPr lang="ko-KR" altLang="en-US" sz="1800" b="0" kern="1200" dirty="0">
                        <a:solidFill>
                          <a:schemeClr val="tx1"/>
                        </a:solidFill>
                        <a:latin typeface="+mn-lt"/>
                        <a:ea typeface="+mn-ea"/>
                        <a:cs typeface="+mn-cs"/>
                      </a:endParaRPr>
                    </a:p>
                  </a:txBody>
                  <a:tcPr/>
                </a:tc>
                <a:tc>
                  <a:txBody>
                    <a:bodyPr/>
                    <a:lstStyle/>
                    <a:p>
                      <a:r>
                        <a:rPr lang="ko-KR" altLang="en-US" sz="1800" dirty="0"/>
                        <a:t>자신에 대한 객관적 이해 및 지식과 그에 기초하여 잘 행동할 수 있는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3516802345"/>
                  </a:ext>
                </a:extLst>
              </a:tr>
              <a:tr h="182880">
                <a:tc>
                  <a:txBody>
                    <a:bodyPr/>
                    <a:lstStyle/>
                    <a:p>
                      <a:pPr latinLnBrk="1"/>
                      <a:r>
                        <a:rPr lang="en-US" altLang="ko-KR" sz="1800" b="0" kern="1200" dirty="0">
                          <a:solidFill>
                            <a:schemeClr val="tx1"/>
                          </a:solidFill>
                          <a:latin typeface="+mn-lt"/>
                          <a:ea typeface="+mn-ea"/>
                          <a:cs typeface="+mn-cs"/>
                        </a:rPr>
                        <a:t>8. </a:t>
                      </a:r>
                      <a:r>
                        <a:rPr lang="ko-KR" altLang="en-US" sz="1800" b="0" kern="1200" dirty="0">
                          <a:solidFill>
                            <a:schemeClr val="tx1"/>
                          </a:solidFill>
                          <a:latin typeface="+mn-lt"/>
                          <a:ea typeface="+mn-ea"/>
                          <a:cs typeface="+mn-cs"/>
                        </a:rPr>
                        <a:t>자연주의적</a:t>
                      </a:r>
                      <a:r>
                        <a:rPr lang="en-US" altLang="ko-KR" sz="1800" b="0" kern="1200" dirty="0">
                          <a:solidFill>
                            <a:schemeClr val="tx1"/>
                          </a:solidFill>
                          <a:latin typeface="+mn-lt"/>
                          <a:ea typeface="+mn-ea"/>
                          <a:cs typeface="+mn-cs"/>
                        </a:rPr>
                        <a:t>(naturalistic</a:t>
                      </a:r>
                      <a:r>
                        <a:rPr lang="en-US" altLang="ko-KR" sz="1800" b="0" kern="1200" baseline="0" dirty="0">
                          <a:solidFill>
                            <a:schemeClr val="tx1"/>
                          </a:solidFill>
                          <a:latin typeface="+mn-lt"/>
                          <a:ea typeface="+mn-ea"/>
                          <a:cs typeface="+mn-cs"/>
                        </a:rPr>
                        <a:t>)</a:t>
                      </a:r>
                      <a:r>
                        <a:rPr lang="ko-KR" altLang="en-US" sz="1800" b="0" kern="1200" dirty="0">
                          <a:solidFill>
                            <a:schemeClr val="tx1"/>
                          </a:solidFill>
                          <a:latin typeface="+mn-lt"/>
                          <a:ea typeface="+mn-ea"/>
                          <a:cs typeface="+mn-cs"/>
                        </a:rPr>
                        <a:t> 지능</a:t>
                      </a:r>
                    </a:p>
                  </a:txBody>
                  <a:tcPr/>
                </a:tc>
                <a:tc>
                  <a:txBody>
                    <a:bodyPr/>
                    <a:lstStyle/>
                    <a:p>
                      <a:r>
                        <a:rPr lang="ko-KR" altLang="en-US" sz="1800" b="0" kern="1200" dirty="0">
                          <a:solidFill>
                            <a:schemeClr val="tx1"/>
                          </a:solidFill>
                          <a:latin typeface="+mn-lt"/>
                          <a:ea typeface="+mn-ea"/>
                          <a:cs typeface="+mn-cs"/>
                        </a:rPr>
                        <a:t>동식물이나 주변 사물을 구별</a:t>
                      </a:r>
                      <a:r>
                        <a:rPr lang="en-US" altLang="ko-KR" sz="1800" kern="1200" baseline="0" dirty="0">
                          <a:solidFill>
                            <a:schemeClr val="dk1"/>
                          </a:solidFill>
                          <a:latin typeface="+mn-lt"/>
                          <a:ea typeface="+mn-ea"/>
                          <a:cs typeface="+mn-cs"/>
                        </a:rPr>
                        <a:t>·</a:t>
                      </a:r>
                      <a:r>
                        <a:rPr lang="ko-KR" altLang="en-US" sz="1800" b="0" kern="1200" dirty="0">
                          <a:solidFill>
                            <a:schemeClr val="tx1"/>
                          </a:solidFill>
                          <a:latin typeface="+mn-lt"/>
                          <a:ea typeface="+mn-ea"/>
                          <a:cs typeface="+mn-cs"/>
                        </a:rPr>
                        <a:t>분류하는 능력</a:t>
                      </a:r>
                      <a:endParaRPr lang="en-US" altLang="ko-KR" sz="1800" b="0" kern="1200" dirty="0">
                        <a:solidFill>
                          <a:schemeClr val="tx1"/>
                        </a:solidFill>
                        <a:latin typeface="+mn-lt"/>
                        <a:ea typeface="+mn-ea"/>
                        <a:cs typeface="+mn-cs"/>
                      </a:endParaRPr>
                    </a:p>
                    <a:p>
                      <a:r>
                        <a:rPr lang="ko-KR" altLang="en-US" sz="1800" b="0" kern="1200" dirty="0">
                          <a:solidFill>
                            <a:schemeClr val="tx1"/>
                          </a:solidFill>
                          <a:latin typeface="+mn-lt"/>
                          <a:ea typeface="+mn-ea"/>
                          <a:cs typeface="+mn-cs"/>
                        </a:rPr>
                        <a:t>환경의 특징을 사용하는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188542141"/>
                  </a:ext>
                </a:extLst>
              </a:tr>
              <a:tr h="121920">
                <a:tc>
                  <a:txBody>
                    <a:bodyPr/>
                    <a:lstStyle/>
                    <a:p>
                      <a:pPr latinLnBrk="1"/>
                      <a:r>
                        <a:rPr lang="en-US" altLang="ko-KR" sz="1800" b="0" kern="1200" dirty="0">
                          <a:solidFill>
                            <a:schemeClr val="tx1"/>
                          </a:solidFill>
                          <a:latin typeface="+mn-lt"/>
                          <a:ea typeface="+mn-ea"/>
                          <a:cs typeface="+mn-cs"/>
                        </a:rPr>
                        <a:t>9. </a:t>
                      </a:r>
                      <a:r>
                        <a:rPr lang="ko-KR" altLang="en-US" sz="1800" b="0" kern="1200" dirty="0">
                          <a:solidFill>
                            <a:schemeClr val="tx1"/>
                          </a:solidFill>
                          <a:latin typeface="+mn-lt"/>
                          <a:ea typeface="+mn-ea"/>
                          <a:cs typeface="+mn-cs"/>
                        </a:rPr>
                        <a:t>실존</a:t>
                      </a:r>
                      <a:r>
                        <a:rPr lang="en-US" altLang="ko-KR" sz="1800" b="0" kern="1200" dirty="0">
                          <a:solidFill>
                            <a:schemeClr val="tx1"/>
                          </a:solidFill>
                          <a:latin typeface="+mn-lt"/>
                          <a:ea typeface="+mn-ea"/>
                          <a:cs typeface="+mn-cs"/>
                        </a:rPr>
                        <a:t>(existentialist) </a:t>
                      </a:r>
                      <a:r>
                        <a:rPr lang="ko-KR" altLang="en-US" sz="1800" b="0" kern="1200" dirty="0">
                          <a:solidFill>
                            <a:schemeClr val="tx1"/>
                          </a:solidFill>
                          <a:latin typeface="+mn-lt"/>
                          <a:ea typeface="+mn-ea"/>
                          <a:cs typeface="+mn-cs"/>
                        </a:rPr>
                        <a:t>지능</a:t>
                      </a:r>
                    </a:p>
                  </a:txBody>
                  <a:tcPr/>
                </a:tc>
                <a:tc>
                  <a:txBody>
                    <a:bodyPr/>
                    <a:lstStyle/>
                    <a:p>
                      <a:r>
                        <a:rPr lang="ko-KR" altLang="en-US" sz="1800" dirty="0"/>
                        <a:t>인간의 존재 이유</a:t>
                      </a:r>
                      <a:r>
                        <a:rPr lang="en-US" altLang="ko-KR" sz="1800" dirty="0"/>
                        <a:t>, </a:t>
                      </a:r>
                      <a:r>
                        <a:rPr lang="ko-KR" altLang="en-US" sz="1800" dirty="0"/>
                        <a:t>삶과 죽음의 문제</a:t>
                      </a:r>
                      <a:r>
                        <a:rPr lang="en-US" altLang="ko-KR" sz="1800" dirty="0"/>
                        <a:t>, </a:t>
                      </a:r>
                      <a:r>
                        <a:rPr lang="ko-KR" altLang="en-US" sz="1800" dirty="0"/>
                        <a:t>희로애락</a:t>
                      </a:r>
                      <a:r>
                        <a:rPr lang="en-US" altLang="ko-KR" sz="1800" dirty="0"/>
                        <a:t>, </a:t>
                      </a:r>
                      <a:r>
                        <a:rPr lang="ko-KR" altLang="en-US" sz="1800" dirty="0"/>
                        <a:t>인간의 본성</a:t>
                      </a:r>
                      <a:r>
                        <a:rPr lang="en-US" altLang="ko-KR" sz="1800" dirty="0"/>
                        <a:t>, </a:t>
                      </a:r>
                      <a:r>
                        <a:rPr lang="ko-KR" altLang="en-US" sz="1800" dirty="0"/>
                        <a:t>가치 등 철학적</a:t>
                      </a:r>
                      <a:r>
                        <a:rPr lang="en-US" altLang="ko-KR" sz="1800" dirty="0"/>
                        <a:t>·</a:t>
                      </a:r>
                      <a:r>
                        <a:rPr lang="ko-KR" altLang="en-US" sz="1800" dirty="0"/>
                        <a:t>종교적인 사고를 할 수 있는 능력</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3067982702"/>
                  </a:ext>
                </a:extLst>
              </a:tr>
            </a:tbl>
          </a:graphicData>
        </a:graphic>
      </p:graphicFrame>
      <p:sp>
        <p:nvSpPr>
          <p:cNvPr id="5" name="텍스트 개체 틀 4">
            <a:extLst>
              <a:ext uri="{FF2B5EF4-FFF2-40B4-BE49-F238E27FC236}">
                <a16:creationId xmlns:a16="http://schemas.microsoft.com/office/drawing/2014/main" id="{963E8DE4-1D9F-4EF4-9FA5-BFB7833F3569}"/>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5561267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인공지능의 가능성</a:t>
            </a:r>
          </a:p>
        </p:txBody>
      </p:sp>
      <p:sp>
        <p:nvSpPr>
          <p:cNvPr id="7" name="내용 개체 틀 1"/>
          <p:cNvSpPr>
            <a:spLocks noGrp="1"/>
          </p:cNvSpPr>
          <p:nvPr>
            <p:ph idx="1"/>
          </p:nvPr>
        </p:nvSpPr>
        <p:spPr>
          <a:xfrm>
            <a:off x="1796" y="620687"/>
            <a:ext cx="9904204" cy="6237313"/>
          </a:xfrm>
        </p:spPr>
        <p:txBody>
          <a:bodyPr/>
          <a:lstStyle/>
          <a:p>
            <a:r>
              <a:rPr lang="ko-KR" altLang="en-US" dirty="0"/>
              <a:t>약인공지능에 가까운 것</a:t>
            </a:r>
            <a:endParaRPr lang="en-US" altLang="ko-KR" dirty="0"/>
          </a:p>
          <a:p>
            <a:pPr lvl="1"/>
            <a:r>
              <a:rPr lang="ko-KR" altLang="en-US" dirty="0"/>
              <a:t>다중지능이론과 </a:t>
            </a:r>
            <a:r>
              <a:rPr lang="ko-KR" altLang="en-US" dirty="0" err="1"/>
              <a:t>튜링검사</a:t>
            </a:r>
            <a:r>
              <a:rPr lang="ko-KR" altLang="en-US" dirty="0"/>
              <a:t> 능력의 대부분</a:t>
            </a:r>
            <a:endParaRPr lang="en-US" altLang="ko-KR" dirty="0"/>
          </a:p>
          <a:p>
            <a:pPr lvl="1"/>
            <a:r>
              <a:rPr lang="en-US" altLang="ko-KR" dirty="0"/>
              <a:t>“</a:t>
            </a:r>
            <a:r>
              <a:rPr lang="ko-KR" altLang="en-US" u="sng" dirty="0"/>
              <a:t>인간이 잘하는 것을 컴퓨터가 하게 하는 것에 관한 연구</a:t>
            </a:r>
            <a:r>
              <a:rPr lang="en-US" altLang="ko-KR" dirty="0"/>
              <a:t>”</a:t>
            </a:r>
          </a:p>
          <a:p>
            <a:endParaRPr lang="en-US" altLang="ko-KR" dirty="0"/>
          </a:p>
          <a:p>
            <a:endParaRPr lang="en-US" altLang="ko-KR" dirty="0"/>
          </a:p>
          <a:p>
            <a:endParaRPr lang="en-US" altLang="ko-KR" dirty="0"/>
          </a:p>
          <a:p>
            <a:endParaRPr lang="en-US" altLang="ko-KR" dirty="0"/>
          </a:p>
          <a:p>
            <a:pPr lvl="1"/>
            <a:endParaRPr lang="en-US" altLang="ko-KR" dirty="0"/>
          </a:p>
          <a:p>
            <a:endParaRPr lang="en-US" altLang="ko-KR" dirty="0"/>
          </a:p>
          <a:p>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3604138011"/>
              </p:ext>
            </p:extLst>
          </p:nvPr>
        </p:nvGraphicFramePr>
        <p:xfrm>
          <a:off x="155575" y="2116792"/>
          <a:ext cx="9621961" cy="3931920"/>
        </p:xfrm>
        <a:graphic>
          <a:graphicData uri="http://schemas.openxmlformats.org/drawingml/2006/table">
            <a:tbl>
              <a:tblPr firstRow="1" bandRow="1">
                <a:tableStyleId>{5C22544A-7EE6-4342-B048-85BDC9FD1C3A}</a:tableStyleId>
              </a:tblPr>
              <a:tblGrid>
                <a:gridCol w="2958050">
                  <a:extLst>
                    <a:ext uri="{9D8B030D-6E8A-4147-A177-3AD203B41FA5}">
                      <a16:colId xmlns:a16="http://schemas.microsoft.com/office/drawing/2014/main" val="20000"/>
                    </a:ext>
                  </a:extLst>
                </a:gridCol>
                <a:gridCol w="6663911">
                  <a:extLst>
                    <a:ext uri="{9D8B030D-6E8A-4147-A177-3AD203B41FA5}">
                      <a16:colId xmlns:a16="http://schemas.microsoft.com/office/drawing/2014/main" val="20001"/>
                    </a:ext>
                  </a:extLst>
                </a:gridCol>
              </a:tblGrid>
              <a:tr h="161567">
                <a:tc>
                  <a:txBody>
                    <a:bodyPr/>
                    <a:lstStyle/>
                    <a:p>
                      <a:pPr latinLnBrk="1"/>
                      <a:r>
                        <a:rPr lang="ko-KR" altLang="en-US" sz="1800" dirty="0"/>
                        <a:t>지능 명칭</a:t>
                      </a:r>
                    </a:p>
                  </a:txBody>
                  <a:tcPr/>
                </a:tc>
                <a:tc>
                  <a:txBody>
                    <a:bodyPr/>
                    <a:lstStyle/>
                    <a:p>
                      <a:pPr latinLnBrk="1"/>
                      <a:r>
                        <a:rPr lang="ko-KR" altLang="en-US" sz="1800" dirty="0" err="1"/>
                        <a:t>튜링검사</a:t>
                      </a:r>
                      <a:r>
                        <a:rPr lang="ko-KR" altLang="en-US" sz="1800" dirty="0"/>
                        <a:t> 능력</a:t>
                      </a:r>
                    </a:p>
                  </a:txBody>
                  <a:tcPr/>
                </a:tc>
                <a:extLst>
                  <a:ext uri="{0D108BD9-81ED-4DB2-BD59-A6C34878D82A}">
                    <a16:rowId xmlns:a16="http://schemas.microsoft.com/office/drawing/2014/main" val="10000"/>
                  </a:ext>
                </a:extLst>
              </a:tr>
              <a:tr h="0">
                <a:tc>
                  <a:txBody>
                    <a:bodyPr/>
                    <a:lstStyle/>
                    <a:p>
                      <a:pPr latinLnBrk="1"/>
                      <a:r>
                        <a:rPr lang="en-US" altLang="ko-KR" sz="1800" i="0" dirty="0"/>
                        <a:t>(</a:t>
                      </a:r>
                      <a:r>
                        <a:rPr lang="ko-KR" altLang="en-US" sz="1800" i="0" dirty="0"/>
                        <a:t>기억력</a:t>
                      </a:r>
                      <a:r>
                        <a:rPr lang="en-US" altLang="ko-KR" sz="1800" i="0" dirty="0"/>
                        <a:t>)</a:t>
                      </a:r>
                      <a:endParaRPr lang="ko-KR" altLang="en-US" sz="1800" i="0" dirty="0"/>
                    </a:p>
                  </a:txBody>
                  <a:tcPr/>
                </a:tc>
                <a:tc>
                  <a:txBody>
                    <a:bodyPr/>
                    <a:lstStyle/>
                    <a:p>
                      <a:r>
                        <a:rPr lang="ko-KR" altLang="en-US" sz="1800" i="0" baseline="0" dirty="0"/>
                        <a:t>아는 것과 들은 것을 저장하는 지식 표현</a:t>
                      </a:r>
                      <a:r>
                        <a:rPr lang="en-US" altLang="ko-KR" sz="1800" i="0" baseline="0" dirty="0"/>
                        <a:t>(knowledge representation), </a:t>
                      </a:r>
                      <a:r>
                        <a:rPr lang="ko-KR" altLang="en-US" sz="1800" i="0" baseline="0" dirty="0" err="1"/>
                        <a:t>기계학습의</a:t>
                      </a:r>
                      <a:r>
                        <a:rPr lang="ko-KR" altLang="en-US" sz="1800" i="0" baseline="0" dirty="0"/>
                        <a:t> </a:t>
                      </a:r>
                      <a:r>
                        <a:rPr lang="ko-KR" altLang="en-US" sz="1800" i="0" baseline="0" dirty="0" err="1"/>
                        <a:t>운영데이터</a:t>
                      </a:r>
                      <a:endParaRPr lang="en-US" altLang="ko-KR" sz="1800" dirty="0"/>
                    </a:p>
                  </a:txBody>
                  <a:tcPr/>
                </a:tc>
                <a:extLst>
                  <a:ext uri="{0D108BD9-81ED-4DB2-BD59-A6C34878D82A}">
                    <a16:rowId xmlns:a16="http://schemas.microsoft.com/office/drawing/2014/main" val="3013211499"/>
                  </a:ext>
                </a:extLst>
              </a:tr>
              <a:tr h="0">
                <a:tc>
                  <a:txBody>
                    <a:bodyPr/>
                    <a:lstStyle/>
                    <a:p>
                      <a:pPr latinLnBrk="1"/>
                      <a:r>
                        <a:rPr lang="ko-KR" altLang="en-US" sz="1800" i="0" dirty="0" err="1"/>
                        <a:t>논리수학적</a:t>
                      </a:r>
                      <a:r>
                        <a:rPr lang="ko-KR" altLang="en-US" sz="1800" i="0" dirty="0"/>
                        <a:t> 지능</a:t>
                      </a: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i="0" baseline="0" dirty="0"/>
                        <a:t>보유한 지식을 이용하는 </a:t>
                      </a:r>
                      <a:r>
                        <a:rPr lang="ko-KR" altLang="en-US" sz="1800" i="0" baseline="0" dirty="0" err="1"/>
                        <a:t>자동추론</a:t>
                      </a:r>
                      <a:r>
                        <a:rPr lang="en-US" altLang="ko-KR" sz="1800" i="0" baseline="0" dirty="0"/>
                        <a:t>(automated reasoning)</a:t>
                      </a:r>
                    </a:p>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i="0" baseline="0" dirty="0"/>
                        <a:t>이전의 경험과 데이터에서 패턴을 인식하고 새로운 상황을 예측하는 기계 학습</a:t>
                      </a:r>
                      <a:endParaRPr lang="en-US" altLang="ko-KR" sz="1800" i="0" baseline="0" dirty="0"/>
                    </a:p>
                  </a:txBody>
                  <a:tcPr/>
                </a:tc>
                <a:extLst>
                  <a:ext uri="{0D108BD9-81ED-4DB2-BD59-A6C34878D82A}">
                    <a16:rowId xmlns:a16="http://schemas.microsoft.com/office/drawing/2014/main" val="2853877671"/>
                  </a:ext>
                </a:extLst>
              </a:tr>
              <a:tr h="0">
                <a:tc>
                  <a:txBody>
                    <a:bodyPr/>
                    <a:lstStyle/>
                    <a:p>
                      <a:pPr latinLnBrk="1"/>
                      <a:r>
                        <a:rPr lang="ko-KR" altLang="en-US" sz="1800" i="0" dirty="0"/>
                        <a:t>언어적 지능</a:t>
                      </a: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aseline="0" dirty="0"/>
                        <a:t>성공적인 의사소통 위한 자연어 처리</a:t>
                      </a:r>
                      <a:r>
                        <a:rPr lang="en-US" altLang="ko-KR" sz="1800" baseline="0" dirty="0"/>
                        <a:t>(</a:t>
                      </a:r>
                      <a:r>
                        <a:rPr lang="ko-KR" altLang="en-US" sz="1800" baseline="0" dirty="0"/>
                        <a:t>음성인식</a:t>
                      </a:r>
                      <a:r>
                        <a:rPr lang="en-US" altLang="ko-KR" sz="1800" baseline="0" dirty="0"/>
                        <a:t>, </a:t>
                      </a:r>
                      <a:r>
                        <a:rPr lang="ko-KR" altLang="en-US" sz="1800" baseline="0" dirty="0"/>
                        <a:t>문장생성</a:t>
                      </a:r>
                      <a:r>
                        <a:rPr lang="en-US" altLang="ko-KR" sz="1800" baseline="0" dirty="0"/>
                        <a:t>, </a:t>
                      </a:r>
                      <a:r>
                        <a:rPr lang="ko-KR" altLang="en-US" sz="1800" baseline="0" dirty="0"/>
                        <a:t>음성발화</a:t>
                      </a:r>
                      <a:r>
                        <a:rPr lang="en-US" altLang="ko-KR" sz="1800" baseline="0" dirty="0"/>
                        <a:t>, </a:t>
                      </a:r>
                      <a:r>
                        <a:rPr lang="ko-KR" altLang="en-US" sz="1800" baseline="0" dirty="0"/>
                        <a:t>포함</a:t>
                      </a:r>
                      <a:r>
                        <a:rPr lang="en-US" altLang="ko-KR" sz="1800" baseline="0" dirty="0"/>
                        <a:t>), </a:t>
                      </a:r>
                      <a:r>
                        <a:rPr lang="ko-KR" altLang="en-US" sz="1800" baseline="0" dirty="0"/>
                        <a:t>기계학습</a:t>
                      </a:r>
                      <a:endParaRPr lang="en-US" altLang="ko-KR" sz="1800" baseline="0" dirty="0"/>
                    </a:p>
                  </a:txBody>
                  <a:tcPr/>
                </a:tc>
                <a:extLst>
                  <a:ext uri="{0D108BD9-81ED-4DB2-BD59-A6C34878D82A}">
                    <a16:rowId xmlns:a16="http://schemas.microsoft.com/office/drawing/2014/main" val="1603185250"/>
                  </a:ext>
                </a:extLst>
              </a:tr>
              <a:tr h="0">
                <a:tc>
                  <a:txBody>
                    <a:bodyPr/>
                    <a:lstStyle/>
                    <a:p>
                      <a:pPr latinLnBrk="1"/>
                      <a:r>
                        <a:rPr lang="ko-KR" altLang="en-US" sz="1800" kern="1200" dirty="0">
                          <a:solidFill>
                            <a:schemeClr val="dk1"/>
                          </a:solidFill>
                          <a:latin typeface="+mn-lt"/>
                          <a:ea typeface="+mn-ea"/>
                          <a:cs typeface="+mn-cs"/>
                        </a:rPr>
                        <a:t>공간적 지능</a:t>
                      </a:r>
                      <a:r>
                        <a:rPr lang="en-US" altLang="ko-KR" sz="1800" kern="1200" dirty="0">
                          <a:solidFill>
                            <a:schemeClr val="dk1"/>
                          </a:solidFill>
                          <a:latin typeface="+mn-lt"/>
                          <a:ea typeface="+mn-ea"/>
                          <a:cs typeface="+mn-cs"/>
                        </a:rPr>
                        <a:t>, </a:t>
                      </a:r>
                      <a:r>
                        <a:rPr lang="ko-KR" altLang="en-US" sz="1800" b="0" kern="1200" dirty="0">
                          <a:solidFill>
                            <a:schemeClr val="tx1"/>
                          </a:solidFill>
                          <a:latin typeface="+mn-lt"/>
                          <a:ea typeface="+mn-ea"/>
                          <a:cs typeface="+mn-cs"/>
                        </a:rPr>
                        <a:t>자연주의적 지능</a:t>
                      </a:r>
                      <a:r>
                        <a:rPr lang="en-US" altLang="ko-KR" sz="1800" b="0" kern="1200" dirty="0">
                          <a:solidFill>
                            <a:schemeClr val="tx1"/>
                          </a:solidFill>
                          <a:latin typeface="+mn-lt"/>
                          <a:ea typeface="+mn-ea"/>
                          <a:cs typeface="+mn-cs"/>
                        </a:rPr>
                        <a:t>, </a:t>
                      </a:r>
                      <a:r>
                        <a:rPr lang="ko-KR" altLang="en-US" sz="1800" b="0" kern="1200" dirty="0" err="1">
                          <a:solidFill>
                            <a:schemeClr val="tx1"/>
                          </a:solidFill>
                          <a:latin typeface="+mn-lt"/>
                          <a:ea typeface="+mn-ea"/>
                          <a:cs typeface="+mn-cs"/>
                        </a:rPr>
                        <a:t>신체운동적</a:t>
                      </a:r>
                      <a:r>
                        <a:rPr lang="ko-KR" altLang="en-US" sz="1800" b="0" kern="1200" dirty="0">
                          <a:solidFill>
                            <a:schemeClr val="tx1"/>
                          </a:solidFill>
                          <a:latin typeface="+mn-lt"/>
                          <a:ea typeface="+mn-ea"/>
                          <a:cs typeface="+mn-cs"/>
                        </a:rPr>
                        <a:t> 지능</a:t>
                      </a: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kern="1200" dirty="0">
                          <a:solidFill>
                            <a:schemeClr val="dk1"/>
                          </a:solidFill>
                          <a:latin typeface="+mn-lt"/>
                          <a:ea typeface="+mn-ea"/>
                          <a:cs typeface="+mn-cs"/>
                        </a:rPr>
                        <a:t>컴퓨터 시각</a:t>
                      </a:r>
                      <a:r>
                        <a:rPr lang="en-US" altLang="ko-KR" sz="1800" kern="1200" dirty="0">
                          <a:solidFill>
                            <a:schemeClr val="dk1"/>
                          </a:solidFill>
                          <a:latin typeface="+mn-lt"/>
                          <a:ea typeface="+mn-ea"/>
                          <a:cs typeface="+mn-cs"/>
                        </a:rPr>
                        <a:t>, </a:t>
                      </a:r>
                      <a:r>
                        <a:rPr lang="ko-KR" altLang="en-US" sz="1800" kern="1200" dirty="0">
                          <a:solidFill>
                            <a:schemeClr val="dk1"/>
                          </a:solidFill>
                          <a:latin typeface="+mn-lt"/>
                          <a:ea typeface="+mn-ea"/>
                          <a:cs typeface="+mn-cs"/>
                        </a:rPr>
                        <a:t>로봇공학</a:t>
                      </a:r>
                      <a:r>
                        <a:rPr lang="en-US" altLang="ko-KR" sz="1800" kern="1200" dirty="0">
                          <a:solidFill>
                            <a:schemeClr val="dk1"/>
                          </a:solidFill>
                          <a:latin typeface="+mn-lt"/>
                          <a:ea typeface="+mn-ea"/>
                          <a:cs typeface="+mn-cs"/>
                        </a:rPr>
                        <a:t>, </a:t>
                      </a:r>
                      <a:r>
                        <a:rPr lang="ko-KR" altLang="en-US" sz="1800" kern="1200" dirty="0">
                          <a:solidFill>
                            <a:schemeClr val="dk1"/>
                          </a:solidFill>
                          <a:latin typeface="+mn-lt"/>
                          <a:ea typeface="+mn-ea"/>
                          <a:cs typeface="+mn-cs"/>
                        </a:rPr>
                        <a:t>기계학습</a:t>
                      </a:r>
                    </a:p>
                  </a:txBody>
                  <a:tcPr/>
                </a:tc>
                <a:extLst>
                  <a:ext uri="{0D108BD9-81ED-4DB2-BD59-A6C34878D82A}">
                    <a16:rowId xmlns:a16="http://schemas.microsoft.com/office/drawing/2014/main" val="4169859442"/>
                  </a:ext>
                </a:extLst>
              </a:tr>
              <a:tr h="0">
                <a:tc>
                  <a:txBody>
                    <a:bodyPr/>
                    <a:lstStyle/>
                    <a:p>
                      <a:pPr latinLnBrk="1"/>
                      <a:r>
                        <a:rPr lang="ko-KR" altLang="en-US" sz="1800" b="0" kern="1200" dirty="0">
                          <a:solidFill>
                            <a:schemeClr val="tx1"/>
                          </a:solidFill>
                          <a:latin typeface="+mn-lt"/>
                          <a:ea typeface="+mn-ea"/>
                          <a:cs typeface="+mn-cs"/>
                        </a:rPr>
                        <a:t>음악적 지능</a:t>
                      </a:r>
                    </a:p>
                  </a:txBody>
                  <a:tcPr/>
                </a:tc>
                <a:tc>
                  <a:txBody>
                    <a:bodyPr/>
                    <a:lstStyle/>
                    <a:p>
                      <a:r>
                        <a:rPr lang="ko-KR" altLang="en-US" sz="1800" b="0" kern="1200" dirty="0">
                          <a:solidFill>
                            <a:schemeClr val="tx1"/>
                          </a:solidFill>
                          <a:latin typeface="+mn-lt"/>
                          <a:ea typeface="+mn-ea"/>
                          <a:cs typeface="+mn-cs"/>
                        </a:rPr>
                        <a:t>기계학습</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2165693654"/>
                  </a:ext>
                </a:extLst>
              </a:tr>
              <a:tr h="304800">
                <a:tc>
                  <a:txBody>
                    <a:bodyPr/>
                    <a:lstStyle/>
                    <a:p>
                      <a:pPr latinLnBrk="1"/>
                      <a:r>
                        <a:rPr lang="ko-KR" altLang="en-US" sz="1800" b="0" kern="1200" dirty="0">
                          <a:solidFill>
                            <a:schemeClr val="tx1"/>
                          </a:solidFill>
                          <a:latin typeface="+mn-lt"/>
                          <a:ea typeface="+mn-ea"/>
                          <a:cs typeface="+mn-cs"/>
                        </a:rPr>
                        <a:t>대인간 지능</a:t>
                      </a: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aseline="0" dirty="0"/>
                        <a:t>컴퓨터 시각</a:t>
                      </a:r>
                      <a:r>
                        <a:rPr lang="en-US" altLang="ko-KR" sz="1800" baseline="0" dirty="0"/>
                        <a:t>, </a:t>
                      </a:r>
                      <a:r>
                        <a:rPr lang="ko-KR" altLang="en-US" sz="1800" baseline="0" dirty="0"/>
                        <a:t>자연어 처리</a:t>
                      </a:r>
                      <a:r>
                        <a:rPr lang="en-US" altLang="ko-KR" sz="1800" baseline="0" dirty="0"/>
                        <a:t>, </a:t>
                      </a:r>
                      <a:r>
                        <a:rPr lang="ko-KR" altLang="en-US" sz="1800" baseline="0" dirty="0"/>
                        <a:t>기계 학습을 통한 지식표현의 활용 등</a:t>
                      </a:r>
                      <a:endParaRPr lang="en-US" altLang="ko-KR" sz="1800" baseline="0" dirty="0"/>
                    </a:p>
                  </a:txBody>
                  <a:tcPr/>
                </a:tc>
                <a:extLst>
                  <a:ext uri="{0D108BD9-81ED-4DB2-BD59-A6C34878D82A}">
                    <a16:rowId xmlns:a16="http://schemas.microsoft.com/office/drawing/2014/main" val="1937795747"/>
                  </a:ext>
                </a:extLst>
              </a:tr>
            </a:tbl>
          </a:graphicData>
        </a:graphic>
      </p:graphicFrame>
      <p:sp>
        <p:nvSpPr>
          <p:cNvPr id="5" name="텍스트 개체 틀 4">
            <a:extLst>
              <a:ext uri="{FF2B5EF4-FFF2-40B4-BE49-F238E27FC236}">
                <a16:creationId xmlns:a16="http://schemas.microsoft.com/office/drawing/2014/main" id="{92598BD6-60FB-4DAB-8289-18ACA0E7171F}"/>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5213801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인공지능의 한계</a:t>
            </a:r>
          </a:p>
        </p:txBody>
      </p:sp>
      <p:sp>
        <p:nvSpPr>
          <p:cNvPr id="7" name="내용 개체 틀 1"/>
          <p:cNvSpPr>
            <a:spLocks noGrp="1"/>
          </p:cNvSpPr>
          <p:nvPr>
            <p:ph idx="1"/>
          </p:nvPr>
        </p:nvSpPr>
        <p:spPr>
          <a:xfrm>
            <a:off x="1796" y="620687"/>
            <a:ext cx="9904204" cy="6237313"/>
          </a:xfrm>
        </p:spPr>
        <p:txBody>
          <a:bodyPr/>
          <a:lstStyle/>
          <a:p>
            <a:r>
              <a:rPr lang="ko-KR" altLang="en-US" dirty="0"/>
              <a:t>강인공지능에 가까운 것들</a:t>
            </a:r>
            <a:endParaRPr lang="en-US" altLang="ko-KR" dirty="0"/>
          </a:p>
          <a:p>
            <a:pPr lvl="1"/>
            <a:endParaRPr lang="en-US" altLang="ko-KR" dirty="0"/>
          </a:p>
          <a:p>
            <a:endParaRPr lang="en-US" altLang="ko-KR" dirty="0"/>
          </a:p>
          <a:p>
            <a:endParaRPr lang="en-US" altLang="ko-KR" dirty="0"/>
          </a:p>
          <a:p>
            <a:endParaRPr lang="en-US" altLang="ko-KR" dirty="0"/>
          </a:p>
          <a:p>
            <a:pPr lvl="1"/>
            <a:endParaRPr lang="en-US" altLang="ko-KR" dirty="0"/>
          </a:p>
          <a:p>
            <a:endParaRPr lang="en-US" altLang="ko-KR" dirty="0"/>
          </a:p>
          <a:p>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1454962363"/>
              </p:ext>
            </p:extLst>
          </p:nvPr>
        </p:nvGraphicFramePr>
        <p:xfrm>
          <a:off x="155575" y="1340768"/>
          <a:ext cx="9567115" cy="2194560"/>
        </p:xfrm>
        <a:graphic>
          <a:graphicData uri="http://schemas.openxmlformats.org/drawingml/2006/table">
            <a:tbl>
              <a:tblPr firstRow="1" bandRow="1">
                <a:tableStyleId>{5C22544A-7EE6-4342-B048-85BDC9FD1C3A}</a:tableStyleId>
              </a:tblPr>
              <a:tblGrid>
                <a:gridCol w="1413049">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3329530">
                  <a:extLst>
                    <a:ext uri="{9D8B030D-6E8A-4147-A177-3AD203B41FA5}">
                      <a16:colId xmlns:a16="http://schemas.microsoft.com/office/drawing/2014/main" val="958824838"/>
                    </a:ext>
                  </a:extLst>
                </a:gridCol>
              </a:tblGrid>
              <a:tr h="161567">
                <a:tc>
                  <a:txBody>
                    <a:bodyPr/>
                    <a:lstStyle/>
                    <a:p>
                      <a:pPr latinLnBrk="1"/>
                      <a:r>
                        <a:rPr lang="ko-KR" altLang="en-US" sz="1800" dirty="0"/>
                        <a:t>지능 명칭</a:t>
                      </a:r>
                    </a:p>
                  </a:txBody>
                  <a:tcPr/>
                </a:tc>
                <a:tc>
                  <a:txBody>
                    <a:bodyPr/>
                    <a:lstStyle/>
                    <a:p>
                      <a:pPr latinLnBrk="1"/>
                      <a:r>
                        <a:rPr lang="ko-KR" altLang="en-US" sz="1800" dirty="0"/>
                        <a:t>내용</a:t>
                      </a:r>
                    </a:p>
                  </a:txBody>
                  <a:tcPr/>
                </a:tc>
                <a:tc>
                  <a:txBody>
                    <a:bodyPr/>
                    <a:lstStyle/>
                    <a:p>
                      <a:pPr latinLnBrk="1"/>
                      <a:r>
                        <a:rPr lang="ko-KR" altLang="en-US" sz="1800" dirty="0" err="1"/>
                        <a:t>검토사항</a:t>
                      </a:r>
                      <a:endParaRPr lang="ko-KR" altLang="en-US" sz="1800" dirty="0"/>
                    </a:p>
                  </a:txBody>
                  <a:tcPr/>
                </a:tc>
                <a:extLst>
                  <a:ext uri="{0D108BD9-81ED-4DB2-BD59-A6C34878D82A}">
                    <a16:rowId xmlns:a16="http://schemas.microsoft.com/office/drawing/2014/main" val="10000"/>
                  </a:ext>
                </a:extLst>
              </a:tr>
              <a:tr h="182880">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kern="1200" dirty="0">
                          <a:solidFill>
                            <a:schemeClr val="tx1"/>
                          </a:solidFill>
                          <a:latin typeface="+mn-lt"/>
                          <a:ea typeface="+mn-ea"/>
                          <a:cs typeface="+mn-cs"/>
                        </a:rPr>
                        <a:t>개인내</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지능</a:t>
                      </a:r>
                      <a:endParaRPr lang="ko-KR" altLang="en-US" sz="1800" b="0" kern="1200" dirty="0">
                        <a:solidFill>
                          <a:schemeClr val="tx1"/>
                        </a:solidFill>
                        <a:latin typeface="+mn-lt"/>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dirty="0"/>
                        <a:t>자신에 대한 객관적 이해 및 지식과 그에 기초하여 잘 행동할 수 있는 능력</a:t>
                      </a:r>
                      <a:endParaRPr lang="en-US" altLang="ko-KR" sz="1800" b="0" kern="1200" dirty="0">
                        <a:solidFill>
                          <a:schemeClr val="tx1"/>
                        </a:solidFill>
                        <a:latin typeface="+mn-lt"/>
                        <a:ea typeface="+mn-ea"/>
                        <a:cs typeface="+mn-cs"/>
                      </a:endParaRPr>
                    </a:p>
                  </a:txBody>
                  <a:tcPr/>
                </a:tc>
                <a:tc>
                  <a:txBody>
                    <a:bodyPr/>
                    <a:lstStyle/>
                    <a:p>
                      <a:r>
                        <a:rPr lang="ko-KR" altLang="en-US" sz="1800" b="0" kern="1200" dirty="0">
                          <a:solidFill>
                            <a:schemeClr val="tx1"/>
                          </a:solidFill>
                          <a:latin typeface="+mn-lt"/>
                          <a:ea typeface="+mn-ea"/>
                          <a:cs typeface="+mn-cs"/>
                        </a:rPr>
                        <a:t>적절한 </a:t>
                      </a:r>
                      <a:r>
                        <a:rPr lang="ko-KR" altLang="en-US" sz="1800" b="0" kern="1200" dirty="0" err="1">
                          <a:solidFill>
                            <a:schemeClr val="tx1"/>
                          </a:solidFill>
                          <a:latin typeface="+mn-lt"/>
                          <a:ea typeface="+mn-ea"/>
                          <a:cs typeface="+mn-cs"/>
                        </a:rPr>
                        <a:t>목표함수의</a:t>
                      </a:r>
                      <a:r>
                        <a:rPr lang="ko-KR" altLang="en-US" sz="1800" b="0" kern="1200" dirty="0">
                          <a:solidFill>
                            <a:schemeClr val="tx1"/>
                          </a:solidFill>
                          <a:latin typeface="+mn-lt"/>
                          <a:ea typeface="+mn-ea"/>
                          <a:cs typeface="+mn-cs"/>
                        </a:rPr>
                        <a:t> 설정과 학습에이전트의 구현으로 비슷한 효과를 낼 수 있을까</a:t>
                      </a:r>
                      <a:r>
                        <a:rPr lang="en-US" altLang="ko-KR" sz="1800" b="0" kern="1200" dirty="0">
                          <a:solidFill>
                            <a:schemeClr val="tx1"/>
                          </a:solidFill>
                          <a:latin typeface="+mn-lt"/>
                          <a:ea typeface="+mn-ea"/>
                          <a:cs typeface="+mn-cs"/>
                        </a:rPr>
                        <a:t>?</a:t>
                      </a:r>
                    </a:p>
                  </a:txBody>
                  <a:tcPr/>
                </a:tc>
                <a:extLst>
                  <a:ext uri="{0D108BD9-81ED-4DB2-BD59-A6C34878D82A}">
                    <a16:rowId xmlns:a16="http://schemas.microsoft.com/office/drawing/2014/main" val="188542141"/>
                  </a:ext>
                </a:extLst>
              </a:tr>
              <a:tr h="121920">
                <a:tc>
                  <a:txBody>
                    <a:bodyPr/>
                    <a:lstStyle/>
                    <a:p>
                      <a:pPr latinLnBrk="1"/>
                      <a:r>
                        <a:rPr lang="ko-KR" altLang="en-US" sz="1800" b="0" kern="1200" dirty="0">
                          <a:solidFill>
                            <a:schemeClr val="tx1"/>
                          </a:solidFill>
                          <a:latin typeface="+mn-lt"/>
                          <a:ea typeface="+mn-ea"/>
                          <a:cs typeface="+mn-cs"/>
                        </a:rPr>
                        <a:t>실존</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지능</a:t>
                      </a: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dirty="0"/>
                        <a:t>인간의 존재 이유</a:t>
                      </a:r>
                      <a:r>
                        <a:rPr lang="en-US" altLang="ko-KR" sz="1800" dirty="0"/>
                        <a:t>, </a:t>
                      </a:r>
                      <a:r>
                        <a:rPr lang="ko-KR" altLang="en-US" sz="1800" dirty="0"/>
                        <a:t>삶과 죽음의 문제</a:t>
                      </a:r>
                      <a:r>
                        <a:rPr lang="en-US" altLang="ko-KR" sz="1800" dirty="0"/>
                        <a:t>, </a:t>
                      </a:r>
                      <a:r>
                        <a:rPr lang="ko-KR" altLang="en-US" sz="1800" dirty="0"/>
                        <a:t>희로애락</a:t>
                      </a:r>
                      <a:r>
                        <a:rPr lang="en-US" altLang="ko-KR" sz="1800" dirty="0"/>
                        <a:t>, </a:t>
                      </a:r>
                      <a:r>
                        <a:rPr lang="ko-KR" altLang="en-US" sz="1800" dirty="0"/>
                        <a:t>인간의 본성</a:t>
                      </a:r>
                      <a:r>
                        <a:rPr lang="en-US" altLang="ko-KR" sz="1800" dirty="0"/>
                        <a:t>, </a:t>
                      </a:r>
                      <a:r>
                        <a:rPr lang="ko-KR" altLang="en-US" sz="1800" dirty="0"/>
                        <a:t>가치 등 철학적이고 종교적인 사고를 할 수 있는 능력</a:t>
                      </a:r>
                      <a:endParaRPr lang="en-US" altLang="ko-KR" sz="1800" b="0" kern="1200" dirty="0">
                        <a:solidFill>
                          <a:schemeClr val="tx1"/>
                        </a:solidFill>
                        <a:latin typeface="+mn-lt"/>
                        <a:ea typeface="+mn-ea"/>
                        <a:cs typeface="+mn-cs"/>
                      </a:endParaRPr>
                    </a:p>
                  </a:txBody>
                  <a:tcPr/>
                </a:tc>
                <a:tc>
                  <a:txBody>
                    <a:bodyPr/>
                    <a:lstStyle/>
                    <a:p>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3067982702"/>
                  </a:ext>
                </a:extLst>
              </a:tr>
            </a:tbl>
          </a:graphicData>
        </a:graphic>
      </p:graphicFrame>
      <p:sp>
        <p:nvSpPr>
          <p:cNvPr id="5" name="텍스트 개체 틀 4">
            <a:extLst>
              <a:ext uri="{FF2B5EF4-FFF2-40B4-BE49-F238E27FC236}">
                <a16:creationId xmlns:a16="http://schemas.microsoft.com/office/drawing/2014/main" id="{76FC7ACD-F1DA-4084-A93C-0CB03DE0AE9E}"/>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42169129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인간과 인공지능</a:t>
            </a:r>
          </a:p>
        </p:txBody>
      </p:sp>
    </p:spTree>
    <p:extLst>
      <p:ext uri="{BB962C8B-B14F-4D97-AF65-F5344CB8AC3E}">
        <p14:creationId xmlns:p14="http://schemas.microsoft.com/office/powerpoint/2010/main" val="10982900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인공지능과 로봇</a:t>
            </a:r>
          </a:p>
        </p:txBody>
      </p:sp>
    </p:spTree>
    <p:extLst>
      <p:ext uri="{BB962C8B-B14F-4D97-AF65-F5344CB8AC3E}">
        <p14:creationId xmlns:p14="http://schemas.microsoft.com/office/powerpoint/2010/main" val="1783158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인간의 법률상 능력</a:t>
            </a:r>
          </a:p>
        </p:txBody>
      </p:sp>
      <p:sp>
        <p:nvSpPr>
          <p:cNvPr id="2" name="내용 개체 틀 1"/>
          <p:cNvSpPr>
            <a:spLocks noGrp="1"/>
          </p:cNvSpPr>
          <p:nvPr>
            <p:ph idx="1"/>
          </p:nvPr>
        </p:nvSpPr>
        <p:spPr/>
        <p:txBody>
          <a:bodyPr/>
          <a:lstStyle/>
          <a:p>
            <a:r>
              <a:rPr lang="ko-KR" altLang="en-US" dirty="0"/>
              <a:t>민법 상 법률효과</a:t>
            </a:r>
            <a:r>
              <a:rPr lang="en-US" altLang="ko-KR" dirty="0"/>
              <a:t>, </a:t>
            </a:r>
            <a:r>
              <a:rPr lang="ko-KR" altLang="en-US" dirty="0"/>
              <a:t>법률행위</a:t>
            </a:r>
            <a:r>
              <a:rPr lang="en-US" altLang="ko-KR" dirty="0"/>
              <a:t>, </a:t>
            </a:r>
            <a:r>
              <a:rPr lang="ko-KR" altLang="en-US" dirty="0"/>
              <a:t>각종 능력</a:t>
            </a:r>
            <a:endParaRPr lang="en-US" altLang="ko-KR" dirty="0"/>
          </a:p>
          <a:p>
            <a:pPr lvl="1"/>
            <a:r>
              <a:rPr lang="ko-KR" altLang="en-US" b="0" dirty="0"/>
              <a:t>법률효과 </a:t>
            </a:r>
            <a:r>
              <a:rPr lang="en-US" altLang="ko-KR" b="0" dirty="0"/>
              <a:t>: </a:t>
            </a:r>
            <a:r>
              <a:rPr lang="ko-KR" altLang="en-US" b="0" dirty="0"/>
              <a:t>구체적인 사실이 법률요건을 만족하여 생기는 법적 효과</a:t>
            </a:r>
            <a:endParaRPr lang="en-US" altLang="ko-KR" b="0" dirty="0"/>
          </a:p>
          <a:p>
            <a:pPr lvl="1"/>
            <a:r>
              <a:rPr lang="ko-KR" altLang="en-US" b="0" dirty="0"/>
              <a:t>법률행위 </a:t>
            </a:r>
            <a:r>
              <a:rPr lang="en-US" altLang="ko-KR" b="0" dirty="0"/>
              <a:t>: </a:t>
            </a:r>
            <a:r>
              <a:rPr lang="ko-KR" altLang="en-US" b="0" dirty="0"/>
              <a:t>법률에 따른 효과를 발생시키는 행위</a:t>
            </a:r>
            <a:endParaRPr lang="en-US" altLang="ko-KR" b="0" dirty="0"/>
          </a:p>
          <a:p>
            <a:pPr lvl="1"/>
            <a:endParaRPr lang="en-US" altLang="ko-KR" b="0" dirty="0"/>
          </a:p>
          <a:p>
            <a:pPr lvl="1"/>
            <a:endParaRPr lang="en-US" altLang="ko-KR" b="0" dirty="0"/>
          </a:p>
          <a:p>
            <a:pPr lvl="1"/>
            <a:endParaRPr lang="en-US" altLang="ko-KR" b="0" dirty="0"/>
          </a:p>
          <a:p>
            <a:pPr lvl="1"/>
            <a:endParaRPr lang="en-US" altLang="ko-KR" b="0" dirty="0"/>
          </a:p>
          <a:p>
            <a:pPr lvl="1"/>
            <a:endParaRPr lang="en-US" altLang="ko-KR" b="0" dirty="0"/>
          </a:p>
          <a:p>
            <a:pPr lvl="1"/>
            <a:endParaRPr lang="en-US" altLang="ko-KR" b="0" dirty="0"/>
          </a:p>
          <a:p>
            <a:pPr lvl="1"/>
            <a:r>
              <a:rPr lang="ko-KR" altLang="en-US" b="0" dirty="0"/>
              <a:t>권리능력 </a:t>
            </a:r>
            <a:r>
              <a:rPr lang="en-US" altLang="ko-KR" b="0" dirty="0"/>
              <a:t>: </a:t>
            </a:r>
            <a:r>
              <a:rPr lang="ko-KR" altLang="en-US" b="0" dirty="0"/>
              <a:t>권리와 의무의 주체가 될 수 있는 자격</a:t>
            </a:r>
            <a:r>
              <a:rPr lang="en-US" altLang="ko-KR" b="0" dirty="0"/>
              <a:t>(</a:t>
            </a:r>
            <a:r>
              <a:rPr lang="ko-KR" altLang="en-US" b="0" dirty="0" err="1"/>
              <a:t>법인격</a:t>
            </a:r>
            <a:r>
              <a:rPr lang="en-US" altLang="ko-KR" b="0" dirty="0"/>
              <a:t>(</a:t>
            </a:r>
            <a:r>
              <a:rPr lang="ko-KR" altLang="en-US" b="0" dirty="0"/>
              <a:t>法人格</a:t>
            </a:r>
            <a:r>
              <a:rPr lang="en-US" altLang="ko-KR" b="0" dirty="0"/>
              <a:t>) = </a:t>
            </a:r>
            <a:r>
              <a:rPr lang="ko-KR" altLang="en-US" b="0" dirty="0"/>
              <a:t>자연인 </a:t>
            </a:r>
            <a:r>
              <a:rPr lang="en-US" altLang="ko-KR" b="0" dirty="0"/>
              <a:t>+ </a:t>
            </a:r>
            <a:r>
              <a:rPr lang="ko-KR" altLang="en-US" b="0" dirty="0"/>
              <a:t>법인</a:t>
            </a:r>
            <a:r>
              <a:rPr lang="en-US" altLang="ko-KR" b="0" dirty="0"/>
              <a:t>)</a:t>
            </a:r>
          </a:p>
          <a:p>
            <a:pPr lvl="1"/>
            <a:r>
              <a:rPr lang="ko-KR" altLang="en-US" b="0" dirty="0"/>
              <a:t>의사능력 </a:t>
            </a:r>
            <a:r>
              <a:rPr lang="en-US" altLang="ko-KR" b="0" dirty="0"/>
              <a:t>: </a:t>
            </a:r>
            <a:r>
              <a:rPr lang="ko-KR" altLang="en-US" b="0" dirty="0"/>
              <a:t>사물을 판단하고 행위의 의미나 결과를 예측할 수 있는 </a:t>
            </a:r>
            <a:r>
              <a:rPr lang="ko-KR" altLang="en-US" dirty="0"/>
              <a:t>구체적</a:t>
            </a:r>
            <a:r>
              <a:rPr lang="en-US" altLang="ko-KR" dirty="0"/>
              <a:t>, </a:t>
            </a:r>
            <a:r>
              <a:rPr lang="ko-KR" altLang="en-US" dirty="0"/>
              <a:t>개별적 능력</a:t>
            </a:r>
            <a:endParaRPr lang="en-US" altLang="ko-KR" b="0" dirty="0"/>
          </a:p>
          <a:p>
            <a:pPr lvl="1"/>
            <a:r>
              <a:rPr lang="ko-KR" altLang="en-US" b="0" dirty="0"/>
              <a:t>행위능력 </a:t>
            </a:r>
            <a:r>
              <a:rPr lang="en-US" altLang="ko-KR" b="0" dirty="0"/>
              <a:t>: </a:t>
            </a:r>
            <a:r>
              <a:rPr lang="ko-KR" altLang="en-US" b="0" dirty="0"/>
              <a:t>스스로</a:t>
            </a:r>
            <a:r>
              <a:rPr lang="en-US" altLang="ko-KR" b="0" dirty="0"/>
              <a:t>(</a:t>
            </a:r>
            <a:r>
              <a:rPr lang="ko-KR" altLang="en-US" b="0" dirty="0"/>
              <a:t>자율적으로</a:t>
            </a:r>
            <a:r>
              <a:rPr lang="en-US" altLang="ko-KR" b="0" dirty="0"/>
              <a:t>)</a:t>
            </a:r>
            <a:r>
              <a:rPr lang="ko-KR" altLang="en-US" b="0" dirty="0"/>
              <a:t> </a:t>
            </a:r>
            <a:r>
              <a:rPr lang="ko-KR" altLang="en-US" b="0" dirty="0">
                <a:hlinkClick r:id="rId3" tooltip="법률행위"/>
              </a:rPr>
              <a:t>법률행위</a:t>
            </a:r>
            <a:r>
              <a:rPr lang="ko-KR" altLang="en-US" b="0" dirty="0"/>
              <a:t>를 할 수 있는 자격</a:t>
            </a:r>
            <a:endParaRPr lang="en-US" altLang="ko-KR" b="0" dirty="0"/>
          </a:p>
          <a:p>
            <a:pPr lvl="1"/>
            <a:r>
              <a:rPr lang="ko-KR" altLang="en-US" b="0" dirty="0"/>
              <a:t>제한능력자 </a:t>
            </a:r>
            <a:r>
              <a:rPr lang="en-US" altLang="ko-KR" b="0" dirty="0"/>
              <a:t>: </a:t>
            </a:r>
            <a:r>
              <a:rPr lang="ko-KR" altLang="en-US" b="0" dirty="0"/>
              <a:t>법률에서 어떤 행위의 당사자가 될 자격인 </a:t>
            </a:r>
            <a:r>
              <a:rPr lang="ko-KR" altLang="en-US" b="0" dirty="0">
                <a:hlinkClick r:id="rId4" tooltip="능력 (법률)"/>
              </a:rPr>
              <a:t>능력</a:t>
            </a:r>
            <a:r>
              <a:rPr lang="ko-KR" altLang="en-US" b="0" dirty="0"/>
              <a:t>이 없는 사람</a:t>
            </a:r>
            <a:endParaRPr lang="en-US" altLang="ko-KR" b="0" dirty="0"/>
          </a:p>
          <a:p>
            <a:pPr lvl="2"/>
            <a:r>
              <a:rPr lang="ko-KR" altLang="en-US" dirty="0"/>
              <a:t>미성년자</a:t>
            </a:r>
            <a:r>
              <a:rPr lang="en-US" altLang="ko-KR" dirty="0"/>
              <a:t>, </a:t>
            </a:r>
            <a:r>
              <a:rPr lang="ko-KR" altLang="en-US" dirty="0"/>
              <a:t>피한정후견인</a:t>
            </a:r>
            <a:r>
              <a:rPr lang="en-US" altLang="ko-KR" dirty="0"/>
              <a:t>(</a:t>
            </a:r>
            <a:r>
              <a:rPr lang="ko-KR" altLang="en-US" dirty="0"/>
              <a:t>한정치산자</a:t>
            </a:r>
            <a:r>
              <a:rPr lang="en-US" altLang="ko-KR" dirty="0"/>
              <a:t>), </a:t>
            </a:r>
            <a:r>
              <a:rPr lang="ko-KR" altLang="en-US" dirty="0"/>
              <a:t>피성년후견인</a:t>
            </a:r>
            <a:r>
              <a:rPr lang="en-US" altLang="ko-KR" dirty="0"/>
              <a:t>(</a:t>
            </a:r>
            <a:r>
              <a:rPr lang="ko-KR" altLang="en-US" dirty="0"/>
              <a:t>금치산자</a:t>
            </a:r>
            <a:r>
              <a:rPr lang="en-US" altLang="ko-KR" dirty="0"/>
              <a:t>)</a:t>
            </a:r>
            <a:endParaRPr lang="en-US" altLang="ko-KR" b="0" dirty="0"/>
          </a:p>
        </p:txBody>
      </p:sp>
      <p:sp>
        <p:nvSpPr>
          <p:cNvPr id="4" name="타원 3">
            <a:extLst>
              <a:ext uri="{FF2B5EF4-FFF2-40B4-BE49-F238E27FC236}">
                <a16:creationId xmlns:a16="http://schemas.microsoft.com/office/drawing/2014/main" id="{453BF07C-9189-4D83-88A0-BB78362707D3}"/>
              </a:ext>
            </a:extLst>
          </p:cNvPr>
          <p:cNvSpPr/>
          <p:nvPr/>
        </p:nvSpPr>
        <p:spPr bwMode="auto">
          <a:xfrm>
            <a:off x="5889104" y="1556792"/>
            <a:ext cx="3744416" cy="2592288"/>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행위능력</a:t>
            </a:r>
            <a:endParaRPr lang="en-US" altLang="ko-KR" sz="2400" dirty="0"/>
          </a:p>
          <a:p>
            <a:pPr algn="ctr"/>
            <a:endParaRPr lang="en-US" altLang="ko-KR" sz="1800" dirty="0"/>
          </a:p>
          <a:p>
            <a:pPr algn="ctr"/>
            <a:endParaRPr lang="en-US" altLang="ko-KR" sz="1800" dirty="0"/>
          </a:p>
          <a:p>
            <a:pPr algn="ctr"/>
            <a:endParaRPr lang="en-US" altLang="ko-KR" sz="1800" dirty="0"/>
          </a:p>
          <a:p>
            <a:pPr algn="ctr"/>
            <a:endParaRPr lang="en-US" altLang="ko-KR" sz="1800" dirty="0"/>
          </a:p>
          <a:p>
            <a:pPr algn="ctr"/>
            <a:endParaRPr lang="en-US" altLang="ko-KR" sz="1800" dirty="0"/>
          </a:p>
          <a:p>
            <a:pPr algn="ctr"/>
            <a:endParaRPr lang="en-US" altLang="ko-KR" sz="1800" dirty="0"/>
          </a:p>
          <a:p>
            <a:pPr algn="ctr"/>
            <a:endParaRPr lang="en-US" altLang="ko-KR" sz="1800" dirty="0"/>
          </a:p>
          <a:p>
            <a:pPr algn="ctr"/>
            <a:endParaRPr lang="ko-KR" altLang="en-US" sz="1800" dirty="0"/>
          </a:p>
        </p:txBody>
      </p:sp>
      <p:sp>
        <p:nvSpPr>
          <p:cNvPr id="5" name="직사각형 4">
            <a:extLst>
              <a:ext uri="{FF2B5EF4-FFF2-40B4-BE49-F238E27FC236}">
                <a16:creationId xmlns:a16="http://schemas.microsoft.com/office/drawing/2014/main" id="{844C8C71-9396-41AA-A5C6-DFF696D06313}"/>
              </a:ext>
            </a:extLst>
          </p:cNvPr>
          <p:cNvSpPr/>
          <p:nvPr/>
        </p:nvSpPr>
        <p:spPr bwMode="auto">
          <a:xfrm>
            <a:off x="6393160" y="1988840"/>
            <a:ext cx="2736304" cy="1728192"/>
          </a:xfrm>
          <a:prstGeom prst="rect">
            <a:avLst/>
          </a:prstGeom>
          <a:solidFill>
            <a:schemeClr val="bg1"/>
          </a:solidFill>
          <a:ln w="9525">
            <a:noFill/>
            <a:round/>
            <a:headEnd/>
            <a:tailEnd/>
          </a:ln>
        </p:spPr>
        <p:txBody>
          <a:bodyPr wrap="none" rtlCol="0" anchor="ctr"/>
          <a:lstStyle/>
          <a:p>
            <a:pPr algn="ctr"/>
            <a:endParaRPr lang="en-US" altLang="ko-KR" sz="2400" dirty="0"/>
          </a:p>
          <a:p>
            <a:pPr algn="ctr"/>
            <a:r>
              <a:rPr lang="ko-KR" altLang="en-US" sz="2400" dirty="0"/>
              <a:t>의사능력</a:t>
            </a:r>
            <a:endParaRPr lang="en-US" altLang="ko-KR" sz="2400" dirty="0"/>
          </a:p>
          <a:p>
            <a:pPr algn="ctr"/>
            <a:endParaRPr lang="en-US" altLang="ko-KR" sz="2400" dirty="0"/>
          </a:p>
          <a:p>
            <a:pPr algn="ctr"/>
            <a:endParaRPr lang="en-US" altLang="ko-KR" sz="2400" dirty="0"/>
          </a:p>
          <a:p>
            <a:pPr algn="ctr"/>
            <a:endParaRPr lang="en-US" altLang="ko-KR" sz="1800" dirty="0"/>
          </a:p>
          <a:p>
            <a:pPr algn="ctr"/>
            <a:endParaRPr lang="en-US" altLang="ko-KR" sz="1800" dirty="0"/>
          </a:p>
          <a:p>
            <a:pPr algn="ctr"/>
            <a:endParaRPr lang="ko-KR" altLang="en-US" sz="1800" dirty="0"/>
          </a:p>
        </p:txBody>
      </p:sp>
      <p:sp>
        <p:nvSpPr>
          <p:cNvPr id="7" name="직사각형 6">
            <a:extLst>
              <a:ext uri="{FF2B5EF4-FFF2-40B4-BE49-F238E27FC236}">
                <a16:creationId xmlns:a16="http://schemas.microsoft.com/office/drawing/2014/main" id="{50271AFD-5147-4E02-9769-2EF49B64EA88}"/>
              </a:ext>
            </a:extLst>
          </p:cNvPr>
          <p:cNvSpPr/>
          <p:nvPr/>
        </p:nvSpPr>
        <p:spPr bwMode="auto">
          <a:xfrm>
            <a:off x="6753200" y="2492896"/>
            <a:ext cx="2160240" cy="936104"/>
          </a:xfrm>
          <a:prstGeom prst="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3200" dirty="0"/>
              <a:t>권리능력</a:t>
            </a:r>
          </a:p>
        </p:txBody>
      </p:sp>
      <p:sp>
        <p:nvSpPr>
          <p:cNvPr id="9" name="화살표: 아래쪽 8">
            <a:extLst>
              <a:ext uri="{FF2B5EF4-FFF2-40B4-BE49-F238E27FC236}">
                <a16:creationId xmlns:a16="http://schemas.microsoft.com/office/drawing/2014/main" id="{3B30AA56-5116-4CC3-A623-ABE274C328EC}"/>
              </a:ext>
            </a:extLst>
          </p:cNvPr>
          <p:cNvSpPr/>
          <p:nvPr/>
        </p:nvSpPr>
        <p:spPr bwMode="auto">
          <a:xfrm rot="10800000">
            <a:off x="8553400" y="1700808"/>
            <a:ext cx="360040" cy="1368152"/>
          </a:xfrm>
          <a:prstGeom prst="downArrow">
            <a:avLst/>
          </a:prstGeom>
          <a:solidFill>
            <a:srgbClr val="FF0000"/>
          </a:solidFill>
          <a:ln w="9525">
            <a:noFill/>
            <a:round/>
            <a:headEnd/>
            <a:tailEnd/>
          </a:ln>
        </p:spPr>
        <p:txBody>
          <a:bodyPr wrap="none" rtlCol="0" anchor="ctr"/>
          <a:lstStyle/>
          <a:p>
            <a:pPr algn="ctr"/>
            <a:endParaRPr lang="ko-KR" altLang="en-US" sz="1800"/>
          </a:p>
        </p:txBody>
      </p:sp>
      <p:sp>
        <p:nvSpPr>
          <p:cNvPr id="10" name="텍스트 개체 틀 9">
            <a:extLst>
              <a:ext uri="{FF2B5EF4-FFF2-40B4-BE49-F238E27FC236}">
                <a16:creationId xmlns:a16="http://schemas.microsoft.com/office/drawing/2014/main" id="{856AEF32-AEF0-47D0-8A86-58289129C11F}"/>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7718934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자율</a:t>
            </a:r>
            <a:r>
              <a:rPr lang="en-US" altLang="ko-KR" dirty="0"/>
              <a:t>(</a:t>
            </a:r>
            <a:r>
              <a:rPr lang="ko-KR" altLang="en-US" dirty="0"/>
              <a:t>自律</a:t>
            </a:r>
            <a:r>
              <a:rPr lang="en-US" altLang="ko-KR" dirty="0"/>
              <a:t>)</a:t>
            </a:r>
            <a:r>
              <a:rPr lang="ko-KR" altLang="en-US" dirty="0"/>
              <a:t>의 의미</a:t>
            </a:r>
          </a:p>
        </p:txBody>
      </p:sp>
      <p:sp>
        <p:nvSpPr>
          <p:cNvPr id="2" name="내용 개체 틀 1"/>
          <p:cNvSpPr>
            <a:spLocks noGrp="1"/>
          </p:cNvSpPr>
          <p:nvPr>
            <p:ph idx="1"/>
          </p:nvPr>
        </p:nvSpPr>
        <p:spPr/>
        <p:txBody>
          <a:bodyPr/>
          <a:lstStyle/>
          <a:p>
            <a:r>
              <a:rPr lang="ko-KR" altLang="en-US" dirty="0"/>
              <a:t>단순히 규율을 따른다는 의미가 아님</a:t>
            </a:r>
            <a:endParaRPr lang="en-US" altLang="ko-KR" dirty="0"/>
          </a:p>
          <a:p>
            <a:endParaRPr lang="en-US" altLang="ko-KR" dirty="0"/>
          </a:p>
          <a:p>
            <a:r>
              <a:rPr lang="ko-KR" altLang="en-US" dirty="0"/>
              <a:t>남의 지배나 구속을 받지 아니하고</a:t>
            </a:r>
            <a:r>
              <a:rPr lang="en-US" altLang="ko-KR" dirty="0"/>
              <a:t>, </a:t>
            </a:r>
            <a:r>
              <a:rPr lang="ko-KR" altLang="en-US" dirty="0"/>
              <a:t>자기 스스로의 원칙에 따라 어떤 일을 하는 일</a:t>
            </a:r>
            <a:r>
              <a:rPr lang="en-US" altLang="ko-KR" dirty="0"/>
              <a:t>. </a:t>
            </a:r>
            <a:r>
              <a:rPr lang="ko-KR" altLang="en-US" dirty="0"/>
              <a:t>또는 자기 스스로 자신을 통제하여 절제하는 일</a:t>
            </a:r>
            <a:r>
              <a:rPr lang="en-US" altLang="ko-KR" dirty="0"/>
              <a:t>. </a:t>
            </a:r>
          </a:p>
          <a:p>
            <a:endParaRPr lang="en-US" altLang="ko-KR" dirty="0"/>
          </a:p>
          <a:p>
            <a:r>
              <a:rPr lang="ko-KR" altLang="en-US" dirty="0"/>
              <a:t>자신의 욕망이나 남의 명령에 의존하지 아니하고</a:t>
            </a:r>
            <a:r>
              <a:rPr lang="en-US" altLang="ko-KR" dirty="0"/>
              <a:t>, </a:t>
            </a:r>
            <a:r>
              <a:rPr lang="ko-KR" altLang="en-US" dirty="0"/>
              <a:t>스스로의 의지로 객관적인 도덕 법칙을 세워 이에 따르는 일</a:t>
            </a:r>
            <a:r>
              <a:rPr lang="en-US" altLang="ko-KR" dirty="0"/>
              <a:t>. </a:t>
            </a:r>
            <a:r>
              <a:rPr lang="ko-KR" altLang="en-US" dirty="0"/>
              <a:t>칸트 윤리학의 중심 개념</a:t>
            </a:r>
            <a:endParaRPr lang="en-US" altLang="ko-KR" dirty="0"/>
          </a:p>
        </p:txBody>
      </p:sp>
      <p:sp>
        <p:nvSpPr>
          <p:cNvPr id="5" name="텍스트 개체 틀 4">
            <a:extLst>
              <a:ext uri="{FF2B5EF4-FFF2-40B4-BE49-F238E27FC236}">
                <a16:creationId xmlns:a16="http://schemas.microsoft.com/office/drawing/2014/main" id="{E7F3FA46-5322-4DAB-A0A0-E5E707040A09}"/>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196793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 재산상 손해의 배상책임 문제</a:t>
            </a:r>
          </a:p>
        </p:txBody>
      </p:sp>
      <p:sp>
        <p:nvSpPr>
          <p:cNvPr id="2" name="내용 개체 틀 1"/>
          <p:cNvSpPr>
            <a:spLocks noGrp="1"/>
          </p:cNvSpPr>
          <p:nvPr>
            <p:ph idx="1"/>
          </p:nvPr>
        </p:nvSpPr>
        <p:spPr/>
        <p:txBody>
          <a:bodyPr/>
          <a:lstStyle/>
          <a:p>
            <a:r>
              <a:rPr lang="ko-KR" altLang="en-US" dirty="0"/>
              <a:t>손해를 끼친 주체와 다른 사람에게 책임을 묻는 경우</a:t>
            </a:r>
            <a:endParaRPr lang="en-US" altLang="ko-KR" dirty="0"/>
          </a:p>
          <a:p>
            <a:pPr lvl="1"/>
            <a:r>
              <a:rPr lang="ko-KR" altLang="en-US" dirty="0"/>
              <a:t>사용자</a:t>
            </a:r>
            <a:r>
              <a:rPr lang="en-US" altLang="ko-KR" dirty="0"/>
              <a:t>, </a:t>
            </a:r>
            <a:r>
              <a:rPr lang="ko-KR" altLang="en-US" dirty="0"/>
              <a:t>소유자</a:t>
            </a:r>
            <a:r>
              <a:rPr lang="en-US" altLang="ko-KR" dirty="0"/>
              <a:t>, </a:t>
            </a:r>
            <a:r>
              <a:rPr lang="ko-KR" altLang="en-US" dirty="0"/>
              <a:t>점유자</a:t>
            </a:r>
            <a:r>
              <a:rPr lang="en-US" altLang="ko-KR" dirty="0"/>
              <a:t>, </a:t>
            </a:r>
            <a:r>
              <a:rPr lang="ko-KR" altLang="en-US" dirty="0"/>
              <a:t>즉 모두 </a:t>
            </a:r>
            <a:r>
              <a:rPr lang="en-US" altLang="ko-KR" dirty="0"/>
              <a:t>‘</a:t>
            </a:r>
            <a:r>
              <a:rPr lang="ko-KR" altLang="en-US" dirty="0"/>
              <a:t>사람</a:t>
            </a:r>
            <a:r>
              <a:rPr lang="en-US" altLang="ko-KR" dirty="0"/>
              <a:t>’</a:t>
            </a:r>
            <a:r>
              <a:rPr lang="ko-KR" altLang="en-US" dirty="0"/>
              <a:t>에게 손해배상의 책임을 부과함 </a:t>
            </a:r>
            <a:endParaRPr lang="en-US" altLang="ko-KR" dirty="0"/>
          </a:p>
          <a:p>
            <a:pPr lvl="1"/>
            <a:r>
              <a:rPr lang="ko-KR" altLang="en-US" dirty="0"/>
              <a:t>인공지능 때문에 재산상 손해가 발생한 경우 고려할 조문들</a:t>
            </a:r>
            <a:endParaRPr lang="en-US" altLang="ko-KR" dirty="0"/>
          </a:p>
          <a:p>
            <a:pPr lvl="1"/>
            <a:endParaRPr lang="en-US" altLang="ko-KR" dirty="0"/>
          </a:p>
          <a:p>
            <a:endParaRPr lang="en-US" altLang="ko-KR" dirty="0"/>
          </a:p>
          <a:p>
            <a:endParaRPr lang="en-US" altLang="ko-KR" dirty="0"/>
          </a:p>
          <a:p>
            <a:endParaRPr lang="en-US" altLang="ko-KR" dirty="0"/>
          </a:p>
          <a:p>
            <a:endParaRPr lang="en-US" altLang="ko-KR" dirty="0"/>
          </a:p>
          <a:p>
            <a:r>
              <a:rPr lang="ko-KR" altLang="en-US" dirty="0"/>
              <a:t>소송 상의 대리인</a:t>
            </a:r>
            <a:endParaRPr lang="en-US" altLang="ko-KR" dirty="0"/>
          </a:p>
        </p:txBody>
      </p:sp>
      <p:graphicFrame>
        <p:nvGraphicFramePr>
          <p:cNvPr id="8" name="표 7"/>
          <p:cNvGraphicFramePr>
            <a:graphicFrameLocks noGrp="1"/>
          </p:cNvGraphicFramePr>
          <p:nvPr>
            <p:extLst>
              <p:ext uri="{D42A27DB-BD31-4B8C-83A1-F6EECF244321}">
                <p14:modId xmlns:p14="http://schemas.microsoft.com/office/powerpoint/2010/main" val="616250534"/>
              </p:ext>
            </p:extLst>
          </p:nvPr>
        </p:nvGraphicFramePr>
        <p:xfrm>
          <a:off x="169339" y="2060848"/>
          <a:ext cx="9621962" cy="3657600"/>
        </p:xfrm>
        <a:graphic>
          <a:graphicData uri="http://schemas.openxmlformats.org/drawingml/2006/table">
            <a:tbl>
              <a:tblPr firstRow="1" bandRow="1">
                <a:tableStyleId>{5C22544A-7EE6-4342-B048-85BDC9FD1C3A}</a:tableStyleId>
              </a:tblPr>
              <a:tblGrid>
                <a:gridCol w="1111253">
                  <a:extLst>
                    <a:ext uri="{9D8B030D-6E8A-4147-A177-3AD203B41FA5}">
                      <a16:colId xmlns:a16="http://schemas.microsoft.com/office/drawing/2014/main" val="454495125"/>
                    </a:ext>
                  </a:extLst>
                </a:gridCol>
                <a:gridCol w="8510709">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민법</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사용자</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756</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사용자의 배상책임</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①타인을 사용하여 어느 사무에 종사하게 한 자는 피용자가 그 사무집행에 관하여 제삼자에게 가한 손해를 배상할 책임이 있다</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그러나 사용자가 피용자의 선임 및 그 </a:t>
                      </a:r>
                      <a:r>
                        <a:rPr lang="ko-KR" altLang="en-US" sz="1800" b="0" i="0" kern="1200" dirty="0" err="1">
                          <a:solidFill>
                            <a:schemeClr val="dk1"/>
                          </a:solidFill>
                          <a:effectLst/>
                          <a:latin typeface="+mn-lt"/>
                          <a:ea typeface="+mn-ea"/>
                          <a:cs typeface="+mn-cs"/>
                        </a:rPr>
                        <a:t>사무감독에</a:t>
                      </a:r>
                      <a:r>
                        <a:rPr lang="ko-KR" altLang="en-US" sz="1800" b="0" i="0" kern="1200" dirty="0">
                          <a:solidFill>
                            <a:schemeClr val="dk1"/>
                          </a:solidFill>
                          <a:effectLst/>
                          <a:latin typeface="+mn-lt"/>
                          <a:ea typeface="+mn-ea"/>
                          <a:cs typeface="+mn-cs"/>
                        </a:rPr>
                        <a:t> 상당한 주의를 한 때 또는 상당한 주의를 하여도 손해가 있을 경우에는 그러하지 아니하다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a:solidFill>
                            <a:schemeClr val="dk1"/>
                          </a:solidFill>
                          <a:effectLst/>
                          <a:latin typeface="+mn-ea"/>
                          <a:ea typeface="+mn-ea"/>
                          <a:cs typeface="+mn-cs"/>
                        </a:rPr>
                        <a:t>공작물</a:t>
                      </a:r>
                      <a:endParaRPr lang="en-US" altLang="ko-KR" sz="1800" b="0" i="0" kern="1200" dirty="0">
                        <a:solidFill>
                          <a:schemeClr val="dk1"/>
                        </a:solidFill>
                        <a:effectLst/>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758</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err="1">
                          <a:solidFill>
                            <a:schemeClr val="dk1"/>
                          </a:solidFill>
                          <a:effectLst/>
                          <a:latin typeface="+mn-lt"/>
                          <a:ea typeface="+mn-ea"/>
                          <a:cs typeface="+mn-cs"/>
                        </a:rPr>
                        <a:t>공작물등의</a:t>
                      </a:r>
                      <a:r>
                        <a:rPr lang="ko-KR" altLang="en-US" sz="1800" b="1" i="0" kern="1200" dirty="0">
                          <a:solidFill>
                            <a:schemeClr val="dk1"/>
                          </a:solidFill>
                          <a:effectLst/>
                          <a:latin typeface="+mn-lt"/>
                          <a:ea typeface="+mn-ea"/>
                          <a:cs typeface="+mn-cs"/>
                        </a:rPr>
                        <a:t> 점유자</a:t>
                      </a:r>
                      <a:r>
                        <a:rPr lang="en-US" altLang="ko-KR" sz="1800" b="1" i="0" kern="1200" dirty="0">
                          <a:solidFill>
                            <a:schemeClr val="dk1"/>
                          </a:solidFill>
                          <a:effectLst/>
                          <a:latin typeface="+mn-lt"/>
                          <a:ea typeface="+mn-ea"/>
                          <a:cs typeface="+mn-cs"/>
                        </a:rPr>
                        <a:t>, </a:t>
                      </a:r>
                      <a:r>
                        <a:rPr lang="ko-KR" altLang="en-US" sz="1800" b="1" i="0" kern="1200" dirty="0">
                          <a:solidFill>
                            <a:schemeClr val="dk1"/>
                          </a:solidFill>
                          <a:effectLst/>
                          <a:latin typeface="+mn-lt"/>
                          <a:ea typeface="+mn-ea"/>
                          <a:cs typeface="+mn-cs"/>
                        </a:rPr>
                        <a:t>소유자의 책임</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①공작물의 설치 또는 보존의 하자로 인하여 타인에게 손해를 가한 때에는 공작물점유자가 손해를 배상할 책임이 있다</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그러나 점유자가 손해의 방지에 필요한 주의를 </a:t>
                      </a:r>
                      <a:r>
                        <a:rPr lang="ko-KR" altLang="en-US" sz="1800" b="0" i="0" kern="1200" dirty="0" err="1">
                          <a:solidFill>
                            <a:schemeClr val="dk1"/>
                          </a:solidFill>
                          <a:effectLst/>
                          <a:latin typeface="+mn-lt"/>
                          <a:ea typeface="+mn-ea"/>
                          <a:cs typeface="+mn-cs"/>
                        </a:rPr>
                        <a:t>해태하지</a:t>
                      </a:r>
                      <a:r>
                        <a:rPr lang="ko-KR" altLang="en-US" sz="1800" b="0" i="0" kern="1200" dirty="0">
                          <a:solidFill>
                            <a:schemeClr val="dk1"/>
                          </a:solidFill>
                          <a:effectLst/>
                          <a:latin typeface="+mn-lt"/>
                          <a:ea typeface="+mn-ea"/>
                          <a:cs typeface="+mn-cs"/>
                        </a:rPr>
                        <a:t> 아니한 때에는 그 소유자가 손해를 배상할 책임이 있다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kern="1200" dirty="0">
                          <a:solidFill>
                            <a:schemeClr val="tx1"/>
                          </a:solidFill>
                          <a:latin typeface="+mn-ea"/>
                          <a:ea typeface="+mn-ea"/>
                          <a:cs typeface="+mn-cs"/>
                        </a:rPr>
                        <a:t>동물</a:t>
                      </a:r>
                      <a:endParaRPr lang="en-US" altLang="ko-KR" sz="1800" b="0" kern="1200" dirty="0">
                        <a:solidFill>
                          <a:schemeClr val="tx1"/>
                        </a:solidFill>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759</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동물의 점유자의 책임</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①동물의 </a:t>
                      </a:r>
                      <a:r>
                        <a:rPr lang="ko-KR" altLang="en-US" sz="1800" b="0" i="0" kern="1200" dirty="0" err="1">
                          <a:solidFill>
                            <a:schemeClr val="dk1"/>
                          </a:solidFill>
                          <a:effectLst/>
                          <a:latin typeface="+mn-lt"/>
                          <a:ea typeface="+mn-ea"/>
                          <a:cs typeface="+mn-cs"/>
                        </a:rPr>
                        <a:t>점유자는</a:t>
                      </a:r>
                      <a:r>
                        <a:rPr lang="ko-KR" altLang="en-US" sz="1800" b="0" i="0" kern="1200" dirty="0">
                          <a:solidFill>
                            <a:schemeClr val="dk1"/>
                          </a:solidFill>
                          <a:effectLst/>
                          <a:latin typeface="+mn-lt"/>
                          <a:ea typeface="+mn-ea"/>
                          <a:cs typeface="+mn-cs"/>
                        </a:rPr>
                        <a:t> 그 동물이 타인에게 가한 손해를 배상할 책임이 있다</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그러나 동물의 종류와 성질에 따라 그 보관에 상당한 주의를 </a:t>
                      </a:r>
                      <a:r>
                        <a:rPr lang="ko-KR" altLang="en-US" sz="1800" b="0" i="0" kern="1200" dirty="0" err="1">
                          <a:solidFill>
                            <a:schemeClr val="dk1"/>
                          </a:solidFill>
                          <a:effectLst/>
                          <a:latin typeface="+mn-lt"/>
                          <a:ea typeface="+mn-ea"/>
                          <a:cs typeface="+mn-cs"/>
                        </a:rPr>
                        <a:t>해태하지</a:t>
                      </a:r>
                      <a:r>
                        <a:rPr lang="ko-KR" altLang="en-US" sz="1800" b="0" i="0" kern="1200" dirty="0">
                          <a:solidFill>
                            <a:schemeClr val="dk1"/>
                          </a:solidFill>
                          <a:effectLst/>
                          <a:latin typeface="+mn-lt"/>
                          <a:ea typeface="+mn-ea"/>
                          <a:cs typeface="+mn-cs"/>
                        </a:rPr>
                        <a:t> 아니한 때에는 그러하지 아니하다</a:t>
                      </a:r>
                      <a:r>
                        <a:rPr lang="en-US" altLang="ko-KR" sz="1800" b="0" i="0" kern="1200" dirty="0">
                          <a:solidFill>
                            <a:schemeClr val="dk1"/>
                          </a:solidFill>
                          <a:effectLst/>
                          <a:latin typeface="+mn-lt"/>
                          <a:ea typeface="+mn-ea"/>
                          <a:cs typeface="+mn-cs"/>
                        </a:rPr>
                        <a:t>.</a:t>
                      </a:r>
                      <a:endParaRPr lang="en-US" altLang="ko-KR" sz="18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bl>
          </a:graphicData>
        </a:graphic>
      </p:graphicFrame>
      <p:sp>
        <p:nvSpPr>
          <p:cNvPr id="5" name="텍스트 개체 틀 4">
            <a:extLst>
              <a:ext uri="{FF2B5EF4-FFF2-40B4-BE49-F238E27FC236}">
                <a16:creationId xmlns:a16="http://schemas.microsoft.com/office/drawing/2014/main" id="{CE920E6F-AF9E-402C-A3C7-E0BE6D68484D}"/>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9205907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산업혁명 이후 </a:t>
            </a:r>
            <a:r>
              <a:rPr lang="ko-KR" altLang="en-US" dirty="0" err="1"/>
              <a:t>법원칙의</a:t>
            </a:r>
            <a:r>
              <a:rPr lang="ko-KR" altLang="en-US" dirty="0"/>
              <a:t> 변화</a:t>
            </a:r>
          </a:p>
        </p:txBody>
      </p:sp>
      <p:sp>
        <p:nvSpPr>
          <p:cNvPr id="2" name="내용 개체 틀 1"/>
          <p:cNvSpPr>
            <a:spLocks noGrp="1"/>
          </p:cNvSpPr>
          <p:nvPr>
            <p:ph idx="1"/>
          </p:nvPr>
        </p:nvSpPr>
        <p:spPr/>
        <p:txBody>
          <a:bodyPr/>
          <a:lstStyle/>
          <a:p>
            <a:r>
              <a:rPr lang="ko-KR" altLang="en-US" dirty="0"/>
              <a:t>근대 이전 </a:t>
            </a:r>
            <a:r>
              <a:rPr lang="en-US" altLang="ko-KR" dirty="0"/>
              <a:t>: </a:t>
            </a:r>
            <a:r>
              <a:rPr lang="ko-KR" altLang="en-US" dirty="0"/>
              <a:t>결과책임주의</a:t>
            </a:r>
            <a:r>
              <a:rPr lang="en-US" altLang="ko-KR" dirty="0"/>
              <a:t>(</a:t>
            </a:r>
            <a:r>
              <a:rPr lang="ko-KR" altLang="en-US" dirty="0"/>
              <a:t>원인책임주의</a:t>
            </a:r>
            <a:r>
              <a:rPr lang="en-US" altLang="ko-KR" dirty="0"/>
              <a:t>)</a:t>
            </a:r>
          </a:p>
          <a:p>
            <a:pPr lvl="1"/>
            <a:r>
              <a:rPr lang="ko-KR" altLang="en-US" dirty="0"/>
              <a:t>가해자의 고의∙과실 유무를 불문하고 손해라는 결과만 발생하면 배상책임 인정</a:t>
            </a:r>
            <a:endParaRPr lang="en-US" altLang="ko-KR" dirty="0"/>
          </a:p>
          <a:p>
            <a:r>
              <a:rPr lang="ko-KR" altLang="en-US" dirty="0"/>
              <a:t>근대 </a:t>
            </a:r>
            <a:r>
              <a:rPr lang="en-US" altLang="ko-KR" dirty="0"/>
              <a:t>: </a:t>
            </a:r>
            <a:r>
              <a:rPr lang="ko-KR" altLang="en-US" dirty="0"/>
              <a:t>과실책임주의</a:t>
            </a:r>
            <a:endParaRPr lang="en-US" altLang="ko-KR" dirty="0"/>
          </a:p>
          <a:p>
            <a:pPr lvl="1"/>
            <a:r>
              <a:rPr lang="ko-KR" altLang="en-US" dirty="0"/>
              <a:t>나폴레옹</a:t>
            </a:r>
            <a:r>
              <a:rPr lang="en-US" altLang="ko-KR" dirty="0"/>
              <a:t>, 1804</a:t>
            </a:r>
            <a:r>
              <a:rPr lang="ko-KR" altLang="en-US" dirty="0"/>
              <a:t>년 </a:t>
            </a:r>
            <a:r>
              <a:rPr lang="en-US" altLang="ko-KR" dirty="0"/>
              <a:t>3</a:t>
            </a:r>
            <a:r>
              <a:rPr lang="ko-KR" altLang="en-US" dirty="0"/>
              <a:t>월 </a:t>
            </a:r>
            <a:r>
              <a:rPr lang="en-US" altLang="ko-KR" dirty="0"/>
              <a:t>21</a:t>
            </a:r>
            <a:r>
              <a:rPr lang="ko-KR" altLang="en-US" dirty="0"/>
              <a:t>일 </a:t>
            </a:r>
            <a:r>
              <a:rPr lang="ko-KR" altLang="en-US" dirty="0" err="1"/>
              <a:t>프랑스민법전</a:t>
            </a:r>
            <a:r>
              <a:rPr lang="ko-KR" altLang="en-US" dirty="0"/>
              <a:t> 발표</a:t>
            </a:r>
            <a:endParaRPr lang="en-US" altLang="ko-KR" dirty="0"/>
          </a:p>
          <a:p>
            <a:pPr lvl="1"/>
            <a:r>
              <a:rPr lang="ko-KR" altLang="en-US" dirty="0"/>
              <a:t>가해자의 고의∙과실이라는 귀책사유가 있어야 손해의 배상책임 인정</a:t>
            </a:r>
            <a:endParaRPr lang="en-US" altLang="ko-KR" dirty="0"/>
          </a:p>
          <a:p>
            <a:r>
              <a:rPr lang="ko-KR" altLang="en-US" dirty="0"/>
              <a:t>현대 </a:t>
            </a:r>
            <a:r>
              <a:rPr lang="en-US" altLang="ko-KR" dirty="0"/>
              <a:t>: </a:t>
            </a:r>
            <a:r>
              <a:rPr lang="ko-KR" altLang="en-US" dirty="0"/>
              <a:t>무과실책임</a:t>
            </a:r>
            <a:r>
              <a:rPr lang="en-US" altLang="ko-KR" dirty="0"/>
              <a:t>(</a:t>
            </a:r>
            <a:r>
              <a:rPr lang="ko-KR" altLang="en-US" dirty="0"/>
              <a:t>엄격책임</a:t>
            </a:r>
            <a:r>
              <a:rPr lang="en-US" altLang="ko-KR" dirty="0"/>
              <a:t>)</a:t>
            </a:r>
            <a:r>
              <a:rPr lang="ko-KR" altLang="en-US" dirty="0"/>
              <a:t>의 확산</a:t>
            </a:r>
            <a:endParaRPr lang="en-US" altLang="ko-KR" dirty="0"/>
          </a:p>
          <a:p>
            <a:pPr lvl="1"/>
            <a:r>
              <a:rPr lang="ko-KR" altLang="en-US" dirty="0"/>
              <a:t>과실의 유무가 불확실하더라도 손해와 연관된 행위가 있다면 책임을 지는 것</a:t>
            </a:r>
            <a:endParaRPr lang="en-US" altLang="ko-KR" dirty="0"/>
          </a:p>
          <a:p>
            <a:pPr lvl="1"/>
            <a:r>
              <a:rPr lang="en-US" altLang="ko-KR" dirty="0"/>
              <a:t>(</a:t>
            </a:r>
            <a:r>
              <a:rPr lang="ko-KR" altLang="en-US" dirty="0"/>
              <a:t>보상책임의 원리</a:t>
            </a:r>
            <a:r>
              <a:rPr lang="en-US" altLang="ko-KR" dirty="0"/>
              <a:t>) : </a:t>
            </a:r>
            <a:r>
              <a:rPr lang="ko-KR" altLang="en-US" dirty="0"/>
              <a:t>이익을 얻는 곳에 책임이 있어야 함</a:t>
            </a:r>
            <a:endParaRPr lang="en-US" altLang="ko-KR" dirty="0"/>
          </a:p>
          <a:p>
            <a:pPr lvl="1"/>
            <a:r>
              <a:rPr lang="en-US" altLang="ko-KR" dirty="0"/>
              <a:t>(</a:t>
            </a:r>
            <a:r>
              <a:rPr lang="ko-KR" altLang="en-US" dirty="0"/>
              <a:t>위험책임의 원리</a:t>
            </a:r>
            <a:r>
              <a:rPr lang="en-US" altLang="ko-KR" dirty="0"/>
              <a:t>) : </a:t>
            </a:r>
            <a:r>
              <a:rPr lang="ko-KR" altLang="en-US" dirty="0"/>
              <a:t>철도</a:t>
            </a:r>
            <a:r>
              <a:rPr lang="en-US" altLang="ko-KR" dirty="0"/>
              <a:t>, </a:t>
            </a:r>
            <a:r>
              <a:rPr lang="ko-KR" altLang="en-US" dirty="0"/>
              <a:t>자동차</a:t>
            </a:r>
            <a:r>
              <a:rPr lang="en-US" altLang="ko-KR" dirty="0"/>
              <a:t>, </a:t>
            </a:r>
            <a:r>
              <a:rPr lang="ko-KR" altLang="en-US" dirty="0"/>
              <a:t>항공기 등의 고속교통기관과 광업</a:t>
            </a:r>
            <a:r>
              <a:rPr lang="en-US" altLang="ko-KR" dirty="0"/>
              <a:t>, </a:t>
            </a:r>
            <a:r>
              <a:rPr lang="ko-KR" altLang="en-US" dirty="0"/>
              <a:t>전기</a:t>
            </a:r>
            <a:r>
              <a:rPr lang="en-US" altLang="ko-KR" dirty="0"/>
              <a:t>, </a:t>
            </a:r>
            <a:r>
              <a:rPr lang="ko-KR" altLang="en-US" dirty="0"/>
              <a:t>원자력 등 위험산업의 소유 및 관리 주체는 책임을 져야 함</a:t>
            </a:r>
            <a:endParaRPr lang="en-US" altLang="ko-KR" dirty="0"/>
          </a:p>
          <a:p>
            <a:pPr lvl="1"/>
            <a:r>
              <a:rPr lang="en-US" altLang="ko-KR" dirty="0"/>
              <a:t>(</a:t>
            </a:r>
            <a:r>
              <a:rPr lang="ko-KR" altLang="en-US" dirty="0"/>
              <a:t>기타</a:t>
            </a:r>
            <a:r>
              <a:rPr lang="en-US" altLang="ko-KR" dirty="0"/>
              <a:t>) : </a:t>
            </a:r>
            <a:r>
              <a:rPr lang="ko-KR" altLang="en-US" dirty="0"/>
              <a:t>결과책임의 원리</a:t>
            </a:r>
            <a:r>
              <a:rPr lang="en-US" altLang="ko-KR" dirty="0"/>
              <a:t>, </a:t>
            </a:r>
            <a:r>
              <a:rPr lang="ko-KR" altLang="en-US" dirty="0"/>
              <a:t>원인책임의 원리</a:t>
            </a:r>
            <a:r>
              <a:rPr lang="en-US" altLang="ko-KR" dirty="0"/>
              <a:t>, </a:t>
            </a:r>
            <a:r>
              <a:rPr lang="ko-KR" altLang="en-US" dirty="0"/>
              <a:t>공평책임의 원리</a:t>
            </a:r>
            <a:endParaRPr lang="en-US" altLang="ko-KR" dirty="0"/>
          </a:p>
          <a:p>
            <a:pPr lvl="1"/>
            <a:r>
              <a:rPr lang="en-US" altLang="ko-KR" dirty="0"/>
              <a:t>(</a:t>
            </a:r>
            <a:r>
              <a:rPr lang="ko-KR" altLang="en-US" dirty="0"/>
              <a:t>허용된 위험</a:t>
            </a:r>
            <a:r>
              <a:rPr lang="en-US" altLang="ko-KR" dirty="0"/>
              <a:t>) : </a:t>
            </a:r>
            <a:r>
              <a:rPr lang="ko-KR" altLang="en-US" dirty="0"/>
              <a:t>현대 산업사회에서 위험을 수반하는 여러 행태에 대해 결과회피조치를 충분히 했다면 누군가의 법익이 침해되어도 형사책임은 면제</a:t>
            </a:r>
          </a:p>
        </p:txBody>
      </p:sp>
      <p:sp>
        <p:nvSpPr>
          <p:cNvPr id="5" name="텍스트 개체 틀 4">
            <a:extLst>
              <a:ext uri="{FF2B5EF4-FFF2-40B4-BE49-F238E27FC236}">
                <a16:creationId xmlns:a16="http://schemas.microsoft.com/office/drawing/2014/main" id="{3705B808-3527-4267-9E97-A886370DF9BC}"/>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22378699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인공지능과 </a:t>
            </a:r>
            <a:r>
              <a:rPr lang="ko-KR" altLang="en-US" dirty="0" err="1"/>
              <a:t>법인격의</a:t>
            </a:r>
            <a:r>
              <a:rPr lang="ko-KR" altLang="en-US" dirty="0"/>
              <a:t> 문제</a:t>
            </a:r>
          </a:p>
        </p:txBody>
      </p:sp>
      <p:sp>
        <p:nvSpPr>
          <p:cNvPr id="2" name="내용 개체 틀 1"/>
          <p:cNvSpPr>
            <a:spLocks noGrp="1"/>
          </p:cNvSpPr>
          <p:nvPr>
            <p:ph idx="1"/>
          </p:nvPr>
        </p:nvSpPr>
        <p:spPr/>
        <p:txBody>
          <a:bodyPr/>
          <a:lstStyle/>
          <a:p>
            <a:r>
              <a:rPr lang="ko-KR" altLang="en-US" dirty="0"/>
              <a:t>인공지능은 권리능력이 있는가</a:t>
            </a:r>
            <a:r>
              <a:rPr lang="en-US" altLang="ko-KR" dirty="0"/>
              <a:t>? </a:t>
            </a:r>
            <a:r>
              <a:rPr lang="en-US" altLang="ko-KR" dirty="0">
                <a:sym typeface="Wingdings" panose="05000000000000000000" pitchFamily="2" charset="2"/>
              </a:rPr>
              <a:t> </a:t>
            </a:r>
            <a:r>
              <a:rPr lang="ko-KR" altLang="en-US" dirty="0">
                <a:sym typeface="Wingdings" panose="05000000000000000000" pitchFamily="2" charset="2"/>
              </a:rPr>
              <a:t>법률 상 권리와 의무의 주체</a:t>
            </a:r>
            <a:endParaRPr lang="en-US" altLang="ko-KR" dirty="0">
              <a:sym typeface="Wingdings" panose="05000000000000000000" pitchFamily="2" charset="2"/>
            </a:endParaRPr>
          </a:p>
          <a:p>
            <a:endParaRPr lang="en-US" altLang="ko-KR" dirty="0"/>
          </a:p>
          <a:p>
            <a:r>
              <a:rPr lang="ko-KR" altLang="en-US" dirty="0"/>
              <a:t>인공지능은 의사능력이 있는가</a:t>
            </a:r>
            <a:r>
              <a:rPr lang="en-US" altLang="ko-KR" dirty="0"/>
              <a:t>? </a:t>
            </a:r>
            <a:r>
              <a:rPr lang="en-US" altLang="ko-KR" dirty="0">
                <a:sym typeface="Wingdings" panose="05000000000000000000" pitchFamily="2" charset="2"/>
              </a:rPr>
              <a:t> </a:t>
            </a:r>
            <a:r>
              <a:rPr lang="ko-KR" altLang="en-US" dirty="0">
                <a:sym typeface="Wingdings" panose="05000000000000000000" pitchFamily="2" charset="2"/>
              </a:rPr>
              <a:t>인지</a:t>
            </a:r>
            <a:r>
              <a:rPr lang="en-US" altLang="ko-KR" dirty="0">
                <a:sym typeface="Wingdings" panose="05000000000000000000" pitchFamily="2" charset="2"/>
              </a:rPr>
              <a:t>, </a:t>
            </a:r>
            <a:r>
              <a:rPr lang="ko-KR" altLang="en-US" dirty="0">
                <a:sym typeface="Wingdings" panose="05000000000000000000" pitchFamily="2" charset="2"/>
              </a:rPr>
              <a:t>행위의 의미와 결과의 예측</a:t>
            </a:r>
            <a:endParaRPr lang="en-US" altLang="ko-KR" dirty="0"/>
          </a:p>
          <a:p>
            <a:pPr lvl="1"/>
            <a:r>
              <a:rPr lang="ko-KR" altLang="en-US" dirty="0"/>
              <a:t>인공지능은 주변환경을 파악하고 자신이 한 행위의 의미나 결과를 예측할 수 있는가</a:t>
            </a:r>
            <a:r>
              <a:rPr lang="en-US" altLang="ko-KR" dirty="0"/>
              <a:t>?</a:t>
            </a:r>
          </a:p>
          <a:p>
            <a:pPr lvl="1"/>
            <a:r>
              <a:rPr lang="ko-KR" altLang="en-US" dirty="0"/>
              <a:t>합리적 에이전트는 의사능력이 있는가</a:t>
            </a:r>
            <a:r>
              <a:rPr lang="en-US" altLang="ko-KR" dirty="0"/>
              <a:t>? </a:t>
            </a:r>
            <a:r>
              <a:rPr lang="ko-KR" altLang="en-US" dirty="0"/>
              <a:t>동물이나 유아는 의사능력이 있는가</a:t>
            </a:r>
            <a:r>
              <a:rPr lang="en-US" altLang="ko-KR" dirty="0"/>
              <a:t>?</a:t>
            </a:r>
          </a:p>
          <a:p>
            <a:pPr lvl="1"/>
            <a:endParaRPr lang="en-US" altLang="ko-KR" dirty="0"/>
          </a:p>
          <a:p>
            <a:r>
              <a:rPr lang="ko-KR" altLang="en-US" dirty="0"/>
              <a:t>인공지능은 행위능력이 있는가</a:t>
            </a:r>
            <a:r>
              <a:rPr lang="en-US" altLang="ko-KR" dirty="0"/>
              <a:t>?  </a:t>
            </a:r>
            <a:r>
              <a:rPr lang="en-US" altLang="ko-KR" dirty="0">
                <a:sym typeface="Wingdings" panose="05000000000000000000" pitchFamily="2" charset="2"/>
              </a:rPr>
              <a:t> </a:t>
            </a:r>
            <a:r>
              <a:rPr lang="ko-KR" altLang="en-US" dirty="0">
                <a:sym typeface="Wingdings" panose="05000000000000000000" pitchFamily="2" charset="2"/>
              </a:rPr>
              <a:t>로봇</a:t>
            </a:r>
            <a:r>
              <a:rPr lang="en-US" altLang="ko-KR" dirty="0">
                <a:sym typeface="Wingdings" panose="05000000000000000000" pitchFamily="2" charset="2"/>
              </a:rPr>
              <a:t>, </a:t>
            </a:r>
            <a:r>
              <a:rPr lang="ko-KR" altLang="en-US" dirty="0">
                <a:sym typeface="Wingdings" panose="05000000000000000000" pitchFamily="2" charset="2"/>
              </a:rPr>
              <a:t>자율성의 의미와 정도</a:t>
            </a:r>
            <a:endParaRPr lang="en-US" altLang="ko-KR" dirty="0"/>
          </a:p>
          <a:p>
            <a:pPr lvl="1"/>
            <a:r>
              <a:rPr lang="ko-KR" altLang="en-US" dirty="0"/>
              <a:t>인공지능은 </a:t>
            </a:r>
            <a:r>
              <a:rPr lang="en-US" altLang="ko-KR" dirty="0"/>
              <a:t>‘</a:t>
            </a:r>
            <a:r>
              <a:rPr lang="ko-KR" altLang="en-US" dirty="0"/>
              <a:t>스스로</a:t>
            </a:r>
            <a:r>
              <a:rPr lang="en-US" altLang="ko-KR" dirty="0"/>
              <a:t>’(</a:t>
            </a:r>
            <a:r>
              <a:rPr lang="ko-KR" altLang="en-US" dirty="0"/>
              <a:t>자율적으로</a:t>
            </a:r>
            <a:r>
              <a:rPr lang="en-US" altLang="ko-KR" dirty="0"/>
              <a:t>) </a:t>
            </a:r>
            <a:r>
              <a:rPr lang="ko-KR" altLang="en-US" dirty="0"/>
              <a:t>법률에 따른 효과를 발생시키는 행위를 하는가</a:t>
            </a:r>
            <a:r>
              <a:rPr lang="en-US" altLang="ko-KR" dirty="0"/>
              <a:t>?</a:t>
            </a:r>
          </a:p>
          <a:p>
            <a:pPr lvl="1"/>
            <a:r>
              <a:rPr lang="ko-KR" altLang="en-US" dirty="0"/>
              <a:t>앞으로는 가능한가</a:t>
            </a:r>
            <a:r>
              <a:rPr lang="en-US" altLang="ko-KR" dirty="0"/>
              <a:t>?</a:t>
            </a:r>
          </a:p>
          <a:p>
            <a:pPr lvl="1"/>
            <a:endParaRPr lang="en-US" altLang="ko-KR" dirty="0"/>
          </a:p>
          <a:p>
            <a:pPr lvl="1"/>
            <a:r>
              <a:rPr lang="ko-KR" altLang="en-US" dirty="0"/>
              <a:t>현재의 약인공지능은 소스코드와 데이터에 따른 연산이 중심</a:t>
            </a:r>
            <a:endParaRPr lang="en-US" altLang="ko-KR" dirty="0"/>
          </a:p>
          <a:p>
            <a:pPr lvl="1"/>
            <a:r>
              <a:rPr lang="ko-KR" altLang="en-US" dirty="0"/>
              <a:t>현재의 </a:t>
            </a:r>
            <a:r>
              <a:rPr lang="ko-KR" altLang="en-US" dirty="0" err="1"/>
              <a:t>기계학습은</a:t>
            </a:r>
            <a:r>
              <a:rPr lang="ko-KR" altLang="en-US" dirty="0"/>
              <a:t> </a:t>
            </a:r>
            <a:r>
              <a:rPr lang="en-US" altLang="ko-KR" dirty="0"/>
              <a:t>‘</a:t>
            </a:r>
            <a:r>
              <a:rPr lang="ko-KR" altLang="en-US" dirty="0" err="1"/>
              <a:t>운영데이터</a:t>
            </a:r>
            <a:r>
              <a:rPr lang="en-US" altLang="ko-KR" dirty="0"/>
              <a:t>’</a:t>
            </a:r>
            <a:r>
              <a:rPr lang="ko-KR" altLang="en-US" dirty="0"/>
              <a:t>를 수정하지만 소스코드를 수정하지는 않는다</a:t>
            </a:r>
            <a:r>
              <a:rPr lang="en-US" altLang="ko-KR" dirty="0"/>
              <a:t>.</a:t>
            </a:r>
          </a:p>
          <a:p>
            <a:pPr lvl="1"/>
            <a:r>
              <a:rPr lang="ko-KR" altLang="en-US" dirty="0"/>
              <a:t>인공지능을 만들어내는 인공지능도 개발되어 있음</a:t>
            </a:r>
            <a:endParaRPr lang="en-US" altLang="ko-KR" dirty="0"/>
          </a:p>
          <a:p>
            <a:pPr lvl="1"/>
            <a:endParaRPr lang="en-US" altLang="ko-KR" dirty="0"/>
          </a:p>
        </p:txBody>
      </p:sp>
      <p:sp>
        <p:nvSpPr>
          <p:cNvPr id="5" name="텍스트 개체 틀 4">
            <a:extLst>
              <a:ext uri="{FF2B5EF4-FFF2-40B4-BE49-F238E27FC236}">
                <a16:creationId xmlns:a16="http://schemas.microsoft.com/office/drawing/2014/main" id="{85D778D5-6AFB-49DC-963C-32559585D638}"/>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0699848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인공지능과 </a:t>
            </a:r>
            <a:r>
              <a:rPr lang="ko-KR" altLang="en-US" dirty="0" err="1"/>
              <a:t>법인격의</a:t>
            </a:r>
            <a:r>
              <a:rPr lang="ko-KR" altLang="en-US" dirty="0"/>
              <a:t> 문제</a:t>
            </a:r>
          </a:p>
        </p:txBody>
      </p:sp>
      <p:sp>
        <p:nvSpPr>
          <p:cNvPr id="2" name="내용 개체 틀 1"/>
          <p:cNvSpPr>
            <a:spLocks noGrp="1"/>
          </p:cNvSpPr>
          <p:nvPr>
            <p:ph idx="1"/>
          </p:nvPr>
        </p:nvSpPr>
        <p:spPr/>
        <p:txBody>
          <a:bodyPr/>
          <a:lstStyle/>
          <a:p>
            <a:r>
              <a:rPr lang="ko-KR" altLang="en-US" dirty="0"/>
              <a:t>인공지능이 보다 발전된 인공지능</a:t>
            </a:r>
            <a:r>
              <a:rPr lang="en-US" altLang="ko-KR" dirty="0"/>
              <a:t>(</a:t>
            </a:r>
            <a:r>
              <a:rPr lang="ko-KR" altLang="en-US" dirty="0"/>
              <a:t>소스코드와 데이터</a:t>
            </a:r>
            <a:r>
              <a:rPr lang="en-US" altLang="ko-KR" dirty="0"/>
              <a:t>)</a:t>
            </a:r>
            <a:r>
              <a:rPr lang="ko-KR" altLang="en-US" dirty="0"/>
              <a:t>을 계속 만들어 낸다면</a:t>
            </a:r>
            <a:r>
              <a:rPr lang="en-US" altLang="ko-KR" dirty="0"/>
              <a:t>?</a:t>
            </a:r>
          </a:p>
        </p:txBody>
      </p:sp>
      <p:pic>
        <p:nvPicPr>
          <p:cNvPr id="4" name="그림 3">
            <a:extLst>
              <a:ext uri="{FF2B5EF4-FFF2-40B4-BE49-F238E27FC236}">
                <a16:creationId xmlns:a16="http://schemas.microsoft.com/office/drawing/2014/main" id="{CC0A79BC-9FA3-4B85-82C4-0F217A74F78F}"/>
              </a:ext>
            </a:extLst>
          </p:cNvPr>
          <p:cNvPicPr>
            <a:picLocks noChangeAspect="1"/>
          </p:cNvPicPr>
          <p:nvPr/>
        </p:nvPicPr>
        <p:blipFill>
          <a:blip r:embed="rId3"/>
          <a:stretch>
            <a:fillRect/>
          </a:stretch>
        </p:blipFill>
        <p:spPr>
          <a:xfrm>
            <a:off x="1541074" y="1543341"/>
            <a:ext cx="6299515" cy="4748498"/>
          </a:xfrm>
          <a:prstGeom prst="rect">
            <a:avLst/>
          </a:prstGeom>
        </p:spPr>
      </p:pic>
      <p:sp>
        <p:nvSpPr>
          <p:cNvPr id="5" name="TextBox 4">
            <a:extLst>
              <a:ext uri="{FF2B5EF4-FFF2-40B4-BE49-F238E27FC236}">
                <a16:creationId xmlns:a16="http://schemas.microsoft.com/office/drawing/2014/main" id="{58A355CA-4022-47F0-A4C1-33E75D23061D}"/>
              </a:ext>
            </a:extLst>
          </p:cNvPr>
          <p:cNvSpPr txBox="1"/>
          <p:nvPr/>
        </p:nvSpPr>
        <p:spPr>
          <a:xfrm>
            <a:off x="228195" y="6313268"/>
            <a:ext cx="8856984" cy="338554"/>
          </a:xfrm>
          <a:prstGeom prst="rect">
            <a:avLst/>
          </a:prstGeom>
          <a:noFill/>
        </p:spPr>
        <p:txBody>
          <a:bodyPr wrap="square" rtlCol="0">
            <a:spAutoFit/>
          </a:bodyPr>
          <a:lstStyle/>
          <a:p>
            <a:r>
              <a:rPr lang="en-US" altLang="ko-KR" dirty="0">
                <a:hlinkClick r:id="rId4"/>
              </a:rPr>
              <a:t>https://www.technologyreview.com/s/603381/ai-software-learns-to-make-ai-software/</a:t>
            </a:r>
            <a:endParaRPr lang="ko-KR" altLang="en-US" dirty="0"/>
          </a:p>
        </p:txBody>
      </p:sp>
      <p:sp>
        <p:nvSpPr>
          <p:cNvPr id="8" name="텍스트 개체 틀 7">
            <a:extLst>
              <a:ext uri="{FF2B5EF4-FFF2-40B4-BE49-F238E27FC236}">
                <a16:creationId xmlns:a16="http://schemas.microsoft.com/office/drawing/2014/main" id="{F15F5F11-9DAF-4944-B715-BC2FC4A05C09}"/>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6564291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인공지능과 </a:t>
            </a:r>
            <a:r>
              <a:rPr lang="ko-KR" altLang="en-US" dirty="0" err="1"/>
              <a:t>법인격의</a:t>
            </a:r>
            <a:r>
              <a:rPr lang="ko-KR" altLang="en-US" dirty="0"/>
              <a:t> 문제</a:t>
            </a:r>
          </a:p>
        </p:txBody>
      </p:sp>
      <p:pic>
        <p:nvPicPr>
          <p:cNvPr id="7" name="내용 개체 틀 6">
            <a:extLst>
              <a:ext uri="{FF2B5EF4-FFF2-40B4-BE49-F238E27FC236}">
                <a16:creationId xmlns:a16="http://schemas.microsoft.com/office/drawing/2014/main" id="{634870F5-184C-4B03-801A-5613C1139CAB}"/>
              </a:ext>
            </a:extLst>
          </p:cNvPr>
          <p:cNvPicPr>
            <a:picLocks noGrp="1" noChangeAspect="1"/>
          </p:cNvPicPr>
          <p:nvPr>
            <p:ph idx="1"/>
          </p:nvPr>
        </p:nvPicPr>
        <p:blipFill>
          <a:blip r:embed="rId3"/>
          <a:stretch>
            <a:fillRect/>
          </a:stretch>
        </p:blipFill>
        <p:spPr>
          <a:xfrm>
            <a:off x="200472" y="1700808"/>
            <a:ext cx="6198997" cy="4694779"/>
          </a:xfrm>
          <a:prstGeom prst="rect">
            <a:avLst/>
          </a:prstGeom>
        </p:spPr>
      </p:pic>
      <p:pic>
        <p:nvPicPr>
          <p:cNvPr id="5" name="그림 4">
            <a:extLst>
              <a:ext uri="{FF2B5EF4-FFF2-40B4-BE49-F238E27FC236}">
                <a16:creationId xmlns:a16="http://schemas.microsoft.com/office/drawing/2014/main" id="{83D6BDEF-4E8F-44E5-8528-3B8D7EDF6FB0}"/>
              </a:ext>
            </a:extLst>
          </p:cNvPr>
          <p:cNvPicPr>
            <a:picLocks noChangeAspect="1"/>
          </p:cNvPicPr>
          <p:nvPr/>
        </p:nvPicPr>
        <p:blipFill>
          <a:blip r:embed="rId4"/>
          <a:stretch>
            <a:fillRect/>
          </a:stretch>
        </p:blipFill>
        <p:spPr>
          <a:xfrm>
            <a:off x="185737" y="692696"/>
            <a:ext cx="9534525" cy="1000125"/>
          </a:xfrm>
          <a:prstGeom prst="rect">
            <a:avLst/>
          </a:prstGeom>
        </p:spPr>
      </p:pic>
      <p:sp>
        <p:nvSpPr>
          <p:cNvPr id="9" name="TextBox 8">
            <a:extLst>
              <a:ext uri="{FF2B5EF4-FFF2-40B4-BE49-F238E27FC236}">
                <a16:creationId xmlns:a16="http://schemas.microsoft.com/office/drawing/2014/main" id="{7F966C79-962C-4167-8327-567E631C6694}"/>
              </a:ext>
            </a:extLst>
          </p:cNvPr>
          <p:cNvSpPr txBox="1"/>
          <p:nvPr/>
        </p:nvSpPr>
        <p:spPr>
          <a:xfrm>
            <a:off x="228194" y="6381328"/>
            <a:ext cx="9534525" cy="276999"/>
          </a:xfrm>
          <a:prstGeom prst="rect">
            <a:avLst/>
          </a:prstGeom>
          <a:noFill/>
        </p:spPr>
        <p:txBody>
          <a:bodyPr wrap="square" rtlCol="0">
            <a:spAutoFit/>
          </a:bodyPr>
          <a:lstStyle/>
          <a:p>
            <a:r>
              <a:rPr lang="en-US" altLang="ko-KR" sz="1200" dirty="0">
                <a:hlinkClick r:id="rId5"/>
              </a:rPr>
              <a:t>https://searchenterpriseai.techtarget.com/feature/How-automated-machine-learning-tools-pave-the-way-to-AI</a:t>
            </a:r>
            <a:endParaRPr lang="ko-KR" altLang="en-US" sz="1200" dirty="0"/>
          </a:p>
        </p:txBody>
      </p:sp>
      <p:sp>
        <p:nvSpPr>
          <p:cNvPr id="4" name="텍스트 개체 틀 3">
            <a:extLst>
              <a:ext uri="{FF2B5EF4-FFF2-40B4-BE49-F238E27FC236}">
                <a16:creationId xmlns:a16="http://schemas.microsoft.com/office/drawing/2014/main" id="{B1FBDCB4-BA3D-43C0-A11B-675CB080EA06}"/>
              </a:ext>
            </a:extLst>
          </p:cNvPr>
          <p:cNvSpPr>
            <a:spLocks noGrp="1"/>
          </p:cNvSpPr>
          <p:nvPr>
            <p:ph type="body" sz="quarter" idx="10"/>
          </p:nvPr>
        </p:nvSpPr>
        <p:spPr/>
        <p:txBody>
          <a:bodyPr/>
          <a:lstStyle/>
          <a:p>
            <a:endParaRPr lang="ko-KR" altLang="en-US"/>
          </a:p>
        </p:txBody>
      </p:sp>
      <p:sp>
        <p:nvSpPr>
          <p:cNvPr id="8" name="TextBox 7">
            <a:extLst>
              <a:ext uri="{FF2B5EF4-FFF2-40B4-BE49-F238E27FC236}">
                <a16:creationId xmlns:a16="http://schemas.microsoft.com/office/drawing/2014/main" id="{7291A5E4-1562-4CB2-B81B-C29AA789FAE9}"/>
              </a:ext>
            </a:extLst>
          </p:cNvPr>
          <p:cNvSpPr txBox="1"/>
          <p:nvPr/>
        </p:nvSpPr>
        <p:spPr>
          <a:xfrm>
            <a:off x="6537176" y="1988840"/>
            <a:ext cx="3240361" cy="1938992"/>
          </a:xfrm>
          <a:prstGeom prst="rect">
            <a:avLst/>
          </a:prstGeom>
          <a:noFill/>
        </p:spPr>
        <p:txBody>
          <a:bodyPr wrap="square" rtlCol="0">
            <a:spAutoFit/>
          </a:bodyPr>
          <a:lstStyle/>
          <a:p>
            <a:r>
              <a:rPr lang="ko-KR" altLang="en-US" sz="2000" dirty="0"/>
              <a:t>모든 유형의 기계학습 알고리즘에 적용할 수는 없음</a:t>
            </a:r>
            <a:endParaRPr lang="en-US" altLang="ko-KR" sz="2000" dirty="0"/>
          </a:p>
          <a:p>
            <a:r>
              <a:rPr lang="en-US" altLang="ko-KR" sz="2000" dirty="0"/>
              <a:t>- </a:t>
            </a:r>
            <a:r>
              <a:rPr lang="ko-KR" altLang="en-US" sz="2000" dirty="0"/>
              <a:t>회귀분석</a:t>
            </a:r>
            <a:r>
              <a:rPr lang="en-US" altLang="ko-KR" sz="2000" dirty="0"/>
              <a:t>(regression)</a:t>
            </a:r>
            <a:r>
              <a:rPr lang="ko-KR" altLang="en-US" sz="2000" dirty="0"/>
              <a:t>이나 분류</a:t>
            </a:r>
            <a:r>
              <a:rPr lang="en-US" altLang="ko-KR" sz="2000" dirty="0"/>
              <a:t>(classification)</a:t>
            </a:r>
            <a:r>
              <a:rPr lang="ko-KR" altLang="en-US" sz="2000" dirty="0"/>
              <a:t>와 같은 잘 알려진 문제유형에 적합</a:t>
            </a:r>
          </a:p>
        </p:txBody>
      </p:sp>
    </p:spTree>
    <p:extLst>
      <p:ext uri="{BB962C8B-B14F-4D97-AF65-F5344CB8AC3E}">
        <p14:creationId xmlns:p14="http://schemas.microsoft.com/office/powerpoint/2010/main" val="27192330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로봇과 </a:t>
            </a:r>
            <a:r>
              <a:rPr lang="ko-KR" altLang="en-US" dirty="0" err="1"/>
              <a:t>전자인간</a:t>
            </a:r>
            <a:r>
              <a:rPr lang="ko-KR" altLang="en-US" dirty="0"/>
              <a:t> </a:t>
            </a:r>
            <a:r>
              <a:rPr lang="en-US" altLang="ko-KR" dirty="0"/>
              <a:t>– </a:t>
            </a:r>
            <a:r>
              <a:rPr lang="ko-KR" altLang="en-US" dirty="0"/>
              <a:t>오해와 진실</a:t>
            </a:r>
          </a:p>
        </p:txBody>
      </p:sp>
      <p:sp>
        <p:nvSpPr>
          <p:cNvPr id="2" name="내용 개체 틀 1"/>
          <p:cNvSpPr>
            <a:spLocks noGrp="1"/>
          </p:cNvSpPr>
          <p:nvPr>
            <p:ph idx="1"/>
          </p:nvPr>
        </p:nvSpPr>
        <p:spPr/>
        <p:txBody>
          <a:bodyPr/>
          <a:lstStyle/>
          <a:p>
            <a:r>
              <a:rPr lang="en-US" altLang="ko-KR" dirty="0"/>
              <a:t>AI</a:t>
            </a:r>
            <a:r>
              <a:rPr lang="ko-KR" altLang="en-US" dirty="0"/>
              <a:t>를 이용한 창작의 유형들</a:t>
            </a:r>
            <a:endParaRPr lang="en-US" altLang="ko-KR" dirty="0"/>
          </a:p>
        </p:txBody>
      </p:sp>
      <p:sp>
        <p:nvSpPr>
          <p:cNvPr id="23" name="직사각형 22"/>
          <p:cNvSpPr/>
          <p:nvPr/>
        </p:nvSpPr>
        <p:spPr>
          <a:xfrm>
            <a:off x="35641" y="5805264"/>
            <a:ext cx="9850272" cy="830997"/>
          </a:xfrm>
          <a:prstGeom prst="rect">
            <a:avLst/>
          </a:prstGeom>
        </p:spPr>
        <p:txBody>
          <a:bodyPr wrap="square">
            <a:spAutoFit/>
          </a:bodyPr>
          <a:lstStyle/>
          <a:p>
            <a:r>
              <a:rPr lang="ko-KR" altLang="en-US" dirty="0"/>
              <a:t>출처 </a:t>
            </a:r>
            <a:r>
              <a:rPr lang="en-US" altLang="ko-KR" dirty="0"/>
              <a:t>: </a:t>
            </a:r>
            <a:r>
              <a:rPr lang="en-US" altLang="ko-KR" dirty="0">
                <a:hlinkClick r:id="rId3"/>
              </a:rPr>
              <a:t>http://www.fnnews.com/news/201701131750426924</a:t>
            </a:r>
            <a:endParaRPr lang="en-US" altLang="ko-KR" dirty="0"/>
          </a:p>
          <a:p>
            <a:r>
              <a:rPr lang="en-US" altLang="ko-KR" dirty="0"/>
              <a:t>https://www.out-law.com/en/articles/2017/february/robots-might-have-electronic-persons-status-under-future-eu-laws/</a:t>
            </a:r>
            <a:endParaRPr lang="ko-KR" altLang="en-US" dirty="0"/>
          </a:p>
        </p:txBody>
      </p:sp>
      <p:pic>
        <p:nvPicPr>
          <p:cNvPr id="24" name="Picture 2" descr="http://image.fnnews.com/resource/media/image/2017/01/13/201701131750424369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0" y="700184"/>
            <a:ext cx="4768162" cy="2647951"/>
          </a:xfrm>
          <a:prstGeom prst="rect">
            <a:avLst/>
          </a:prstGeom>
          <a:noFill/>
          <a:extLst>
            <a:ext uri="{909E8E84-426E-40DD-AFC4-6F175D3DCCD1}">
              <a14:hiddenFill xmlns:a14="http://schemas.microsoft.com/office/drawing/2010/main">
                <a:solidFill>
                  <a:srgbClr val="FFFFFF"/>
                </a:solidFill>
              </a14:hiddenFill>
            </a:ext>
          </a:extLst>
        </p:spPr>
      </p:pic>
      <p:pic>
        <p:nvPicPr>
          <p:cNvPr id="26" name="그림 25"/>
          <p:cNvPicPr>
            <a:picLocks noChangeAspect="1"/>
          </p:cNvPicPr>
          <p:nvPr/>
        </p:nvPicPr>
        <p:blipFill>
          <a:blip r:embed="rId5"/>
          <a:stretch>
            <a:fillRect/>
          </a:stretch>
        </p:blipFill>
        <p:spPr>
          <a:xfrm>
            <a:off x="112830" y="3390711"/>
            <a:ext cx="4768162" cy="2414553"/>
          </a:xfrm>
          <a:prstGeom prst="rect">
            <a:avLst/>
          </a:prstGeom>
          <a:ln w="25400">
            <a:solidFill>
              <a:schemeClr val="tx1"/>
            </a:solidFill>
          </a:ln>
        </p:spPr>
      </p:pic>
      <p:sp>
        <p:nvSpPr>
          <p:cNvPr id="4" name="TextBox 3">
            <a:extLst>
              <a:ext uri="{FF2B5EF4-FFF2-40B4-BE49-F238E27FC236}">
                <a16:creationId xmlns:a16="http://schemas.microsoft.com/office/drawing/2014/main" id="{59852430-D541-47E4-8CC8-696F6B0BF2C1}"/>
              </a:ext>
            </a:extLst>
          </p:cNvPr>
          <p:cNvSpPr txBox="1"/>
          <p:nvPr/>
        </p:nvSpPr>
        <p:spPr>
          <a:xfrm>
            <a:off x="5035375" y="705293"/>
            <a:ext cx="4696154" cy="5062924"/>
          </a:xfrm>
          <a:prstGeom prst="rect">
            <a:avLst/>
          </a:prstGeom>
          <a:noFill/>
          <a:ln w="12700">
            <a:solidFill>
              <a:schemeClr val="tx1"/>
            </a:solidFill>
          </a:ln>
        </p:spPr>
        <p:txBody>
          <a:bodyPr wrap="square" rtlCol="0">
            <a:spAutoFit/>
          </a:bodyPr>
          <a:lstStyle/>
          <a:p>
            <a:r>
              <a:rPr lang="en-US" altLang="ko-KR" sz="1700" b="1" u="sng" dirty="0"/>
              <a:t>"</a:t>
            </a:r>
            <a:r>
              <a:rPr lang="ko-KR" altLang="en-US" sz="1700" b="1" u="sng" dirty="0"/>
              <a:t>인공지능</a:t>
            </a:r>
            <a:r>
              <a:rPr lang="en-US" altLang="ko-KR" sz="1700" b="1" u="sng" dirty="0"/>
              <a:t>(AI)</a:t>
            </a:r>
            <a:r>
              <a:rPr lang="ko-KR" altLang="en-US" sz="1700" b="1" u="sng" dirty="0"/>
              <a:t>을 탑재한 로봇을 </a:t>
            </a:r>
            <a:r>
              <a:rPr lang="en-US" altLang="ko-KR" sz="1700" b="1" u="sng" dirty="0"/>
              <a:t>'</a:t>
            </a:r>
            <a:r>
              <a:rPr lang="ko-KR" altLang="en-US" sz="1700" b="1" u="sng" dirty="0"/>
              <a:t>전자인간</a:t>
            </a:r>
            <a:r>
              <a:rPr lang="en-US" altLang="ko-KR" sz="1700" b="1" u="sng" dirty="0"/>
              <a:t>'</a:t>
            </a:r>
            <a:r>
              <a:rPr lang="ko-KR" altLang="en-US" sz="1700" b="1" u="sng" dirty="0"/>
              <a:t>으로 규정한다</a:t>
            </a:r>
            <a:r>
              <a:rPr lang="en-US" altLang="ko-KR" sz="1700" b="1" u="sng" dirty="0"/>
              <a:t>.</a:t>
            </a:r>
            <a:r>
              <a:rPr lang="en-US" altLang="ko-KR" sz="1700" dirty="0"/>
              <a:t> AI</a:t>
            </a:r>
            <a:r>
              <a:rPr lang="ko-KR" altLang="en-US" sz="1700" dirty="0"/>
              <a:t>로봇은 인류에 기여하며 살아갈 수 있도록 알고리즘을 설계해야 한다</a:t>
            </a:r>
            <a:r>
              <a:rPr lang="en-US" altLang="ko-KR" sz="1700" dirty="0"/>
              <a:t>. AI</a:t>
            </a:r>
            <a:r>
              <a:rPr lang="ko-KR" altLang="en-US" sz="1700" dirty="0"/>
              <a:t>로봇의 일탈에 대비해 시스템 작동을 강제 종료할 수 있는 </a:t>
            </a:r>
            <a:r>
              <a:rPr lang="en-US" altLang="ko-KR" sz="1700" dirty="0"/>
              <a:t>'</a:t>
            </a:r>
            <a:r>
              <a:rPr lang="ko-KR" altLang="en-US" sz="1700" dirty="0"/>
              <a:t>킬 스위치</a:t>
            </a:r>
            <a:r>
              <a:rPr lang="en-US" altLang="ko-KR" sz="1700" dirty="0"/>
              <a:t>'</a:t>
            </a:r>
            <a:r>
              <a:rPr lang="ko-KR" altLang="en-US" sz="1700" dirty="0"/>
              <a:t>도 반드시 탑재해야 한다</a:t>
            </a:r>
            <a:r>
              <a:rPr lang="en-US" altLang="ko-KR" sz="1700" dirty="0"/>
              <a:t>. </a:t>
            </a:r>
            <a:r>
              <a:rPr lang="ko-KR" altLang="en-US" sz="1700" dirty="0"/>
              <a:t>동시에 인간 역시 </a:t>
            </a:r>
            <a:r>
              <a:rPr lang="en-US" altLang="ko-KR" sz="1700" dirty="0"/>
              <a:t>AI</a:t>
            </a:r>
            <a:r>
              <a:rPr lang="ko-KR" altLang="en-US" sz="1700" dirty="0"/>
              <a:t>로봇과 협력하며 살아가는 </a:t>
            </a:r>
            <a:r>
              <a:rPr lang="en-US" altLang="ko-KR" sz="1700" dirty="0"/>
              <a:t>4</a:t>
            </a:r>
            <a:r>
              <a:rPr lang="ko-KR" altLang="en-US" sz="1700" dirty="0"/>
              <a:t>차 산업혁명 시대에 철저히 대비해야 한다</a:t>
            </a:r>
            <a:r>
              <a:rPr lang="en-US" altLang="ko-KR" sz="1700" dirty="0"/>
              <a:t>."</a:t>
            </a:r>
            <a:br>
              <a:rPr lang="ko-KR" altLang="en-US" sz="1700" dirty="0"/>
            </a:br>
            <a:br>
              <a:rPr lang="ko-KR" altLang="en-US" sz="1700" dirty="0"/>
            </a:br>
            <a:r>
              <a:rPr lang="ko-KR" altLang="en-US" sz="1700" b="1" u="sng" dirty="0"/>
              <a:t>유럽연합</a:t>
            </a:r>
            <a:r>
              <a:rPr lang="en-US" altLang="ko-KR" sz="1700" b="1" u="sng" dirty="0"/>
              <a:t>(EU) </a:t>
            </a:r>
            <a:r>
              <a:rPr lang="ko-KR" altLang="en-US" sz="1700" b="1" u="sng" dirty="0"/>
              <a:t>의회가 </a:t>
            </a:r>
            <a:r>
              <a:rPr lang="en-US" altLang="ko-KR" sz="1700" b="1" u="sng" dirty="0"/>
              <a:t>12</a:t>
            </a:r>
            <a:r>
              <a:rPr lang="ko-KR" altLang="en-US" sz="1700" b="1" u="sng" dirty="0"/>
              <a:t>일</a:t>
            </a:r>
            <a:r>
              <a:rPr lang="en-US" altLang="ko-KR" sz="1700" b="1" u="sng" dirty="0"/>
              <a:t>(</a:t>
            </a:r>
            <a:r>
              <a:rPr lang="ko-KR" altLang="en-US" sz="1700" b="1" u="sng" dirty="0"/>
              <a:t>현지시간</a:t>
            </a:r>
            <a:r>
              <a:rPr lang="en-US" altLang="ko-KR" sz="1700" b="1" u="sng" dirty="0"/>
              <a:t>) </a:t>
            </a:r>
            <a:r>
              <a:rPr lang="ko-KR" altLang="en-US" sz="1700" b="1" u="sng" dirty="0"/>
              <a:t>벨기에 브뤼셀에서 </a:t>
            </a:r>
            <a:r>
              <a:rPr lang="en-US" altLang="ko-KR" sz="1700" b="1" u="sng" dirty="0"/>
              <a:t>AI</a:t>
            </a:r>
            <a:r>
              <a:rPr lang="ko-KR" altLang="en-US" sz="1700" b="1" u="sng" dirty="0"/>
              <a:t>로봇의 법적지위를 </a:t>
            </a:r>
            <a:r>
              <a:rPr lang="en-US" altLang="ko-KR" sz="1700" b="1" u="sng" dirty="0"/>
              <a:t>'</a:t>
            </a:r>
            <a:r>
              <a:rPr lang="ko-KR" altLang="en-US" sz="1700" b="1" u="sng" dirty="0"/>
              <a:t>전자인간</a:t>
            </a:r>
            <a:r>
              <a:rPr lang="en-US" altLang="ko-KR" sz="1700" b="1" u="sng" dirty="0"/>
              <a:t>(Electronic Person)'</a:t>
            </a:r>
            <a:r>
              <a:rPr lang="ko-KR" altLang="en-US" sz="1700" b="1" u="sng" dirty="0"/>
              <a:t>으로 인정하는 결의안을 의결했다</a:t>
            </a:r>
            <a:r>
              <a:rPr lang="en-US" altLang="ko-KR" sz="1700" b="1" u="sng" dirty="0"/>
              <a:t>.</a:t>
            </a:r>
            <a:r>
              <a:rPr lang="en-US" altLang="ko-KR" sz="1700" dirty="0"/>
              <a:t> </a:t>
            </a:r>
            <a:r>
              <a:rPr lang="ko-KR" altLang="en-US" sz="1700" dirty="0"/>
              <a:t>전 세계적으로 </a:t>
            </a:r>
            <a:r>
              <a:rPr lang="en-US" altLang="ko-KR" sz="1700" dirty="0"/>
              <a:t>AI</a:t>
            </a:r>
            <a:r>
              <a:rPr lang="ko-KR" altLang="en-US" sz="1700" dirty="0"/>
              <a:t>로봇이 금융</a:t>
            </a:r>
            <a:r>
              <a:rPr lang="en-US" altLang="ko-KR" sz="1700" dirty="0"/>
              <a:t>.</a:t>
            </a:r>
            <a:r>
              <a:rPr lang="ko-KR" altLang="en-US" sz="1700" dirty="0"/>
              <a:t>제조</a:t>
            </a:r>
            <a:r>
              <a:rPr lang="en-US" altLang="ko-KR" sz="1700" dirty="0"/>
              <a:t>.</a:t>
            </a:r>
            <a:r>
              <a:rPr lang="ko-KR" altLang="en-US" sz="1700" dirty="0"/>
              <a:t>의료 분야 등에서 영향력을 키워가고 있는 가운데</a:t>
            </a:r>
            <a:r>
              <a:rPr lang="en-US" altLang="ko-KR" sz="1700" dirty="0"/>
              <a:t>, </a:t>
            </a:r>
            <a:r>
              <a:rPr lang="ko-KR" altLang="en-US" sz="1700" dirty="0"/>
              <a:t>국가 차원에서 최초로 </a:t>
            </a:r>
            <a:r>
              <a:rPr lang="en-US" altLang="ko-KR" sz="1700" dirty="0"/>
              <a:t>AI</a:t>
            </a:r>
            <a:r>
              <a:rPr lang="ko-KR" altLang="en-US" sz="1700" dirty="0"/>
              <a:t>로봇의 지위와 </a:t>
            </a:r>
            <a:r>
              <a:rPr lang="en-US" altLang="ko-KR" sz="1700" dirty="0"/>
              <a:t>AI</a:t>
            </a:r>
            <a:r>
              <a:rPr lang="ko-KR" altLang="en-US" sz="1700" dirty="0"/>
              <a:t>로봇 개발 및 활용에 대한 가이드라인을 제시한 것이다</a:t>
            </a:r>
            <a:r>
              <a:rPr lang="en-US" altLang="ko-KR" sz="1700" dirty="0"/>
              <a:t>. </a:t>
            </a:r>
            <a:r>
              <a:rPr lang="ko-KR" altLang="en-US" sz="1700" dirty="0"/>
              <a:t>특히 </a:t>
            </a:r>
            <a:r>
              <a:rPr lang="en-US" altLang="ko-KR" sz="1700" dirty="0"/>
              <a:t>EU </a:t>
            </a:r>
            <a:r>
              <a:rPr lang="ko-KR" altLang="en-US" sz="1700" dirty="0"/>
              <a:t>의회는 </a:t>
            </a:r>
            <a:r>
              <a:rPr lang="en-US" altLang="ko-KR" sz="1700" dirty="0"/>
              <a:t>AI</a:t>
            </a:r>
            <a:r>
              <a:rPr lang="ko-KR" altLang="en-US" sz="1700" dirty="0"/>
              <a:t>로봇이 인류에 도움을 줄 수 있어야 한다는 대전제 아래 기술적</a:t>
            </a:r>
            <a:r>
              <a:rPr lang="en-US" altLang="ko-KR" sz="1700" dirty="0"/>
              <a:t>.</a:t>
            </a:r>
            <a:r>
              <a:rPr lang="ko-KR" altLang="en-US" sz="1700" dirty="0"/>
              <a:t>윤리적 기준을 마련했다는 점에서 </a:t>
            </a:r>
            <a:r>
              <a:rPr lang="en-US" altLang="ko-KR" sz="1700" dirty="0"/>
              <a:t>EU </a:t>
            </a:r>
            <a:r>
              <a:rPr lang="ko-KR" altLang="en-US" sz="1700" dirty="0"/>
              <a:t>결의안에 대해 전 세계의 이목이 집중되고 있다</a:t>
            </a:r>
            <a:r>
              <a:rPr lang="en-US" altLang="ko-KR" sz="1700" dirty="0"/>
              <a:t>.</a:t>
            </a:r>
            <a:endParaRPr lang="ko-KR" altLang="en-US" sz="1700" dirty="0"/>
          </a:p>
        </p:txBody>
      </p:sp>
      <p:sp>
        <p:nvSpPr>
          <p:cNvPr id="7" name="텍스트 개체 틀 6">
            <a:extLst>
              <a:ext uri="{FF2B5EF4-FFF2-40B4-BE49-F238E27FC236}">
                <a16:creationId xmlns:a16="http://schemas.microsoft.com/office/drawing/2014/main" id="{94E523B6-8005-4BEB-82AA-FC8BD7C6B9F4}"/>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4250278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로봇과 </a:t>
            </a:r>
            <a:r>
              <a:rPr lang="ko-KR" altLang="en-US" dirty="0" err="1"/>
              <a:t>전자인간</a:t>
            </a:r>
            <a:r>
              <a:rPr lang="ko-KR" altLang="en-US" dirty="0"/>
              <a:t> </a:t>
            </a:r>
            <a:r>
              <a:rPr lang="en-US" altLang="ko-KR" dirty="0"/>
              <a:t>– </a:t>
            </a:r>
            <a:r>
              <a:rPr lang="ko-KR" altLang="en-US" dirty="0"/>
              <a:t>오해와 진실</a:t>
            </a:r>
          </a:p>
        </p:txBody>
      </p:sp>
      <p:sp>
        <p:nvSpPr>
          <p:cNvPr id="2" name="내용 개체 틀 1"/>
          <p:cNvSpPr>
            <a:spLocks noGrp="1"/>
          </p:cNvSpPr>
          <p:nvPr>
            <p:ph idx="1"/>
          </p:nvPr>
        </p:nvSpPr>
        <p:spPr/>
        <p:txBody>
          <a:bodyPr/>
          <a:lstStyle/>
          <a:p>
            <a:r>
              <a:rPr lang="en-US" altLang="ko-KR" dirty="0"/>
              <a:t>EU(2017), 『Civil Law Rules on Robotics 』 </a:t>
            </a:r>
          </a:p>
        </p:txBody>
      </p:sp>
      <p:grpSp>
        <p:nvGrpSpPr>
          <p:cNvPr id="16" name="그룹 15">
            <a:extLst>
              <a:ext uri="{FF2B5EF4-FFF2-40B4-BE49-F238E27FC236}">
                <a16:creationId xmlns:a16="http://schemas.microsoft.com/office/drawing/2014/main" id="{575C29F8-5733-4E3F-BA16-7472F1520EA0}"/>
              </a:ext>
            </a:extLst>
          </p:cNvPr>
          <p:cNvGrpSpPr/>
          <p:nvPr/>
        </p:nvGrpSpPr>
        <p:grpSpPr>
          <a:xfrm>
            <a:off x="246544" y="1556792"/>
            <a:ext cx="8972066" cy="4571405"/>
            <a:chOff x="272480" y="1265075"/>
            <a:chExt cx="8972066" cy="4571405"/>
          </a:xfrm>
        </p:grpSpPr>
        <p:pic>
          <p:nvPicPr>
            <p:cNvPr id="4" name="그림 3">
              <a:extLst>
                <a:ext uri="{FF2B5EF4-FFF2-40B4-BE49-F238E27FC236}">
                  <a16:creationId xmlns:a16="http://schemas.microsoft.com/office/drawing/2014/main" id="{C3C3EBA1-F0B0-4291-BC5D-0E1C4824EDA3}"/>
                </a:ext>
              </a:extLst>
            </p:cNvPr>
            <p:cNvPicPr>
              <a:picLocks noChangeAspect="1"/>
            </p:cNvPicPr>
            <p:nvPr/>
          </p:nvPicPr>
          <p:blipFill>
            <a:blip r:embed="rId3"/>
            <a:stretch>
              <a:fillRect/>
            </a:stretch>
          </p:blipFill>
          <p:spPr>
            <a:xfrm>
              <a:off x="272480" y="1265075"/>
              <a:ext cx="8972066" cy="4540189"/>
            </a:xfrm>
            <a:prstGeom prst="rect">
              <a:avLst/>
            </a:prstGeom>
          </p:spPr>
        </p:pic>
        <p:cxnSp>
          <p:nvCxnSpPr>
            <p:cNvPr id="7" name="직선 연결선 6">
              <a:extLst>
                <a:ext uri="{FF2B5EF4-FFF2-40B4-BE49-F238E27FC236}">
                  <a16:creationId xmlns:a16="http://schemas.microsoft.com/office/drawing/2014/main" id="{5F3B212D-2D8F-46CD-96C3-1B279A52147C}"/>
                </a:ext>
              </a:extLst>
            </p:cNvPr>
            <p:cNvCxnSpPr/>
            <p:nvPr/>
          </p:nvCxnSpPr>
          <p:spPr>
            <a:xfrm>
              <a:off x="1496616" y="3429000"/>
              <a:ext cx="43924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7E2ADD33-B9B4-414D-B604-A29482FA7D6F}"/>
                </a:ext>
              </a:extLst>
            </p:cNvPr>
            <p:cNvCxnSpPr>
              <a:cxnSpLocks/>
            </p:cNvCxnSpPr>
            <p:nvPr/>
          </p:nvCxnSpPr>
          <p:spPr>
            <a:xfrm>
              <a:off x="1496616" y="4221088"/>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C5413377-9B1C-42F2-9CAE-13248508DFE7}"/>
                </a:ext>
              </a:extLst>
            </p:cNvPr>
            <p:cNvCxnSpPr>
              <a:cxnSpLocks/>
            </p:cNvCxnSpPr>
            <p:nvPr/>
          </p:nvCxnSpPr>
          <p:spPr>
            <a:xfrm>
              <a:off x="3008784" y="4797152"/>
              <a:ext cx="174972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87C9DA15-A9CE-49D6-A88F-51EFE86B84A9}"/>
                </a:ext>
              </a:extLst>
            </p:cNvPr>
            <p:cNvCxnSpPr>
              <a:cxnSpLocks/>
            </p:cNvCxnSpPr>
            <p:nvPr/>
          </p:nvCxnSpPr>
          <p:spPr>
            <a:xfrm>
              <a:off x="1856656" y="5301208"/>
              <a:ext cx="5760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88ACC856-D4F3-4D40-B4F0-475567F2FD78}"/>
                </a:ext>
              </a:extLst>
            </p:cNvPr>
            <p:cNvCxnSpPr>
              <a:cxnSpLocks/>
            </p:cNvCxnSpPr>
            <p:nvPr/>
          </p:nvCxnSpPr>
          <p:spPr>
            <a:xfrm>
              <a:off x="1496616" y="5836480"/>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F30E9F54-C65D-45FB-859F-45490847E05D}"/>
                </a:ext>
              </a:extLst>
            </p:cNvPr>
            <p:cNvCxnSpPr>
              <a:cxnSpLocks/>
            </p:cNvCxnSpPr>
            <p:nvPr/>
          </p:nvCxnSpPr>
          <p:spPr>
            <a:xfrm>
              <a:off x="3440832" y="2924944"/>
              <a:ext cx="432468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텍스트 개체 틀 7">
            <a:extLst>
              <a:ext uri="{FF2B5EF4-FFF2-40B4-BE49-F238E27FC236}">
                <a16:creationId xmlns:a16="http://schemas.microsoft.com/office/drawing/2014/main" id="{0FDC9C14-FA82-4EA5-AEEC-8F1E085D1DA5}"/>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40754816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로봇과 </a:t>
            </a:r>
            <a:r>
              <a:rPr lang="ko-KR" altLang="en-US" dirty="0" err="1"/>
              <a:t>전자인간</a:t>
            </a:r>
            <a:r>
              <a:rPr lang="ko-KR" altLang="en-US" dirty="0"/>
              <a:t> </a:t>
            </a:r>
            <a:r>
              <a:rPr lang="en-US" altLang="ko-KR" dirty="0"/>
              <a:t>– </a:t>
            </a:r>
            <a:r>
              <a:rPr lang="ko-KR" altLang="en-US" dirty="0"/>
              <a:t>오해와 진실</a:t>
            </a:r>
          </a:p>
        </p:txBody>
      </p:sp>
      <p:sp>
        <p:nvSpPr>
          <p:cNvPr id="2" name="내용 개체 틀 1"/>
          <p:cNvSpPr>
            <a:spLocks noGrp="1"/>
          </p:cNvSpPr>
          <p:nvPr>
            <p:ph idx="1"/>
          </p:nvPr>
        </p:nvSpPr>
        <p:spPr/>
        <p:txBody>
          <a:bodyPr/>
          <a:lstStyle/>
          <a:p>
            <a:r>
              <a:rPr lang="en-US" altLang="ko-KR" dirty="0"/>
              <a:t>EU(2017), 『Civil Law Rules on Robotics 』 </a:t>
            </a:r>
          </a:p>
        </p:txBody>
      </p:sp>
      <p:sp>
        <p:nvSpPr>
          <p:cNvPr id="13" name="TextBox 12">
            <a:extLst>
              <a:ext uri="{FF2B5EF4-FFF2-40B4-BE49-F238E27FC236}">
                <a16:creationId xmlns:a16="http://schemas.microsoft.com/office/drawing/2014/main" id="{A5C2DE66-5756-4D14-ACE0-53CDAC506160}"/>
              </a:ext>
            </a:extLst>
          </p:cNvPr>
          <p:cNvSpPr txBox="1"/>
          <p:nvPr/>
        </p:nvSpPr>
        <p:spPr>
          <a:xfrm>
            <a:off x="280257" y="1238956"/>
            <a:ext cx="9361040" cy="5016758"/>
          </a:xfrm>
          <a:prstGeom prst="rect">
            <a:avLst/>
          </a:prstGeom>
          <a:noFill/>
          <a:ln>
            <a:solidFill>
              <a:schemeClr val="tx1"/>
            </a:solidFill>
          </a:ln>
        </p:spPr>
        <p:txBody>
          <a:bodyPr wrap="square" rtlCol="0">
            <a:spAutoFit/>
          </a:bodyPr>
          <a:lstStyle/>
          <a:p>
            <a:r>
              <a:rPr lang="en-US" altLang="ko-KR" sz="2800" b="1" i="1" dirty="0"/>
              <a:t>Liability</a:t>
            </a:r>
          </a:p>
          <a:p>
            <a:r>
              <a:rPr lang="en-US" altLang="ko-KR" sz="3200" b="1" i="1" dirty="0"/>
              <a:t> </a:t>
            </a:r>
          </a:p>
          <a:p>
            <a:r>
              <a:rPr lang="en-US" altLang="ko-KR" sz="2000" dirty="0"/>
              <a:t>59. Calls on the Commission, when carrying out an impact assessment of its future legislative instrument, </a:t>
            </a:r>
            <a:r>
              <a:rPr lang="en-US" altLang="ko-KR" sz="2000" b="1" u="sng" dirty="0"/>
              <a:t>to explore, </a:t>
            </a:r>
            <a:r>
              <a:rPr lang="en-US" altLang="ko-KR" sz="2000" b="1" u="sng" dirty="0" err="1"/>
              <a:t>analyse</a:t>
            </a:r>
            <a:r>
              <a:rPr lang="en-US" altLang="ko-KR" sz="2000" b="1" u="sng" dirty="0"/>
              <a:t> and consider the implications of all possible legal solutions</a:t>
            </a:r>
            <a:r>
              <a:rPr lang="en-US" altLang="ko-KR" sz="2000" dirty="0"/>
              <a:t>, such as: </a:t>
            </a:r>
          </a:p>
          <a:p>
            <a:endParaRPr lang="en-US" altLang="ko-KR" sz="2000" dirty="0"/>
          </a:p>
          <a:p>
            <a:r>
              <a:rPr lang="en-US" altLang="ko-KR" sz="2000" dirty="0">
                <a:solidFill>
                  <a:srgbClr val="000000"/>
                </a:solidFill>
                <a:latin typeface="Times New Roman" panose="02020603050405020304" pitchFamily="18" charset="0"/>
              </a:rPr>
              <a:t>c) allowing the </a:t>
            </a:r>
            <a:r>
              <a:rPr lang="en-US" altLang="ko-KR" sz="2000" b="1" u="sng" dirty="0">
                <a:solidFill>
                  <a:srgbClr val="000000"/>
                </a:solidFill>
                <a:latin typeface="Times New Roman" panose="02020603050405020304" pitchFamily="18" charset="0"/>
              </a:rPr>
              <a:t>manufacturer, the programmer, the owner or the user to benefit from limited liability</a:t>
            </a:r>
            <a:r>
              <a:rPr lang="en-US" altLang="ko-KR" sz="2000" dirty="0">
                <a:solidFill>
                  <a:srgbClr val="000000"/>
                </a:solidFill>
                <a:latin typeface="Times New Roman" panose="02020603050405020304" pitchFamily="18" charset="0"/>
              </a:rPr>
              <a:t> if they contribute to a compensation fund, as well as if they jointly take out insurance to guarantee compensation where damage is caused by a robot; </a:t>
            </a:r>
          </a:p>
          <a:p>
            <a:endParaRPr lang="en-US" altLang="ko-KR" sz="2000" dirty="0">
              <a:solidFill>
                <a:srgbClr val="000000"/>
              </a:solidFill>
              <a:latin typeface="Times New Roman" panose="02020603050405020304" pitchFamily="18" charset="0"/>
            </a:endParaRPr>
          </a:p>
          <a:p>
            <a:r>
              <a:rPr lang="en-US" altLang="ko-KR" sz="2000" dirty="0">
                <a:solidFill>
                  <a:srgbClr val="000000"/>
                </a:solidFill>
                <a:latin typeface="Times New Roman" panose="02020603050405020304" pitchFamily="18" charset="0"/>
              </a:rPr>
              <a:t>f) </a:t>
            </a:r>
            <a:r>
              <a:rPr lang="en-US" altLang="ko-KR" sz="2000" b="1" u="sng" dirty="0">
                <a:solidFill>
                  <a:srgbClr val="000000"/>
                </a:solidFill>
                <a:latin typeface="Times New Roman" panose="02020603050405020304" pitchFamily="18" charset="0"/>
              </a:rPr>
              <a:t>creating a specific legal status for robots</a:t>
            </a:r>
            <a:r>
              <a:rPr lang="en-US" altLang="ko-KR" sz="2000" dirty="0">
                <a:solidFill>
                  <a:srgbClr val="000000"/>
                </a:solidFill>
                <a:latin typeface="Times New Roman" panose="02020603050405020304" pitchFamily="18" charset="0"/>
              </a:rPr>
              <a:t> in the long run, so that at least the most </a:t>
            </a:r>
            <a:r>
              <a:rPr lang="en-US" altLang="ko-KR" sz="2000" b="1" u="sng" dirty="0">
                <a:solidFill>
                  <a:srgbClr val="000000"/>
                </a:solidFill>
                <a:latin typeface="Times New Roman" panose="02020603050405020304" pitchFamily="18" charset="0"/>
              </a:rPr>
              <a:t>sophisticated autonomous robots could be established as having the status of electronic persons</a:t>
            </a:r>
            <a:r>
              <a:rPr lang="en-US" altLang="ko-KR" sz="2000" dirty="0">
                <a:solidFill>
                  <a:srgbClr val="000000"/>
                </a:solidFill>
                <a:latin typeface="Times New Roman" panose="02020603050405020304" pitchFamily="18" charset="0"/>
              </a:rPr>
              <a:t> responsible for making good any damage they may cause, and possibly applying </a:t>
            </a:r>
            <a:r>
              <a:rPr lang="en-US" altLang="ko-KR" sz="2000" b="1" u="sng" dirty="0">
                <a:solidFill>
                  <a:srgbClr val="000000"/>
                </a:solidFill>
                <a:latin typeface="Times New Roman" panose="02020603050405020304" pitchFamily="18" charset="0"/>
              </a:rPr>
              <a:t>electronic personality</a:t>
            </a:r>
            <a:r>
              <a:rPr lang="en-US" altLang="ko-KR" sz="2000" dirty="0">
                <a:solidFill>
                  <a:srgbClr val="000000"/>
                </a:solidFill>
                <a:latin typeface="Times New Roman" panose="02020603050405020304" pitchFamily="18" charset="0"/>
              </a:rPr>
              <a:t> to cases where robots</a:t>
            </a:r>
            <a:r>
              <a:rPr lang="en-US" altLang="ko-KR" sz="2000" b="1" u="sng" dirty="0">
                <a:solidFill>
                  <a:srgbClr val="000000"/>
                </a:solidFill>
                <a:latin typeface="Times New Roman" panose="02020603050405020304" pitchFamily="18" charset="0"/>
              </a:rPr>
              <a:t> make autonomous decisions or otherwise interact with third parties</a:t>
            </a:r>
            <a:r>
              <a:rPr lang="en-US" altLang="ko-KR" sz="2000" dirty="0">
                <a:solidFill>
                  <a:srgbClr val="000000"/>
                </a:solidFill>
                <a:latin typeface="Times New Roman" panose="02020603050405020304" pitchFamily="18" charset="0"/>
              </a:rPr>
              <a:t> independently; </a:t>
            </a:r>
            <a:endParaRPr lang="ko-KR" altLang="en-US" sz="2000" dirty="0"/>
          </a:p>
        </p:txBody>
      </p:sp>
      <p:sp>
        <p:nvSpPr>
          <p:cNvPr id="5" name="텍스트 개체 틀 4">
            <a:extLst>
              <a:ext uri="{FF2B5EF4-FFF2-40B4-BE49-F238E27FC236}">
                <a16:creationId xmlns:a16="http://schemas.microsoft.com/office/drawing/2014/main" id="{E4EBA11A-6301-4F6D-991C-47F3E5E919BF}"/>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26597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 정의 </a:t>
            </a:r>
            <a:r>
              <a:rPr lang="en-US" altLang="ko-KR" dirty="0"/>
              <a:t>: </a:t>
            </a:r>
            <a:r>
              <a:rPr lang="ko-KR" altLang="en-US" dirty="0"/>
              <a:t>교과서 상의 논의</a:t>
            </a:r>
          </a:p>
        </p:txBody>
      </p:sp>
      <p:sp>
        <p:nvSpPr>
          <p:cNvPr id="12" name="직사각형 11"/>
          <p:cNvSpPr/>
          <p:nvPr/>
        </p:nvSpPr>
        <p:spPr>
          <a:xfrm>
            <a:off x="189686" y="6428271"/>
            <a:ext cx="6322608" cy="230832"/>
          </a:xfrm>
          <a:prstGeom prst="rect">
            <a:avLst/>
          </a:prstGeom>
        </p:spPr>
        <p:txBody>
          <a:bodyPr wrap="square">
            <a:spAutoFit/>
          </a:bodyPr>
          <a:lstStyle/>
          <a:p>
            <a:r>
              <a:rPr lang="ko-KR" altLang="en-US" sz="900" dirty="0">
                <a:solidFill>
                  <a:prstClr val="black"/>
                </a:solidFill>
              </a:rPr>
              <a:t>출처 </a:t>
            </a:r>
            <a:r>
              <a:rPr lang="en-US" altLang="ko-KR" sz="900" dirty="0">
                <a:solidFill>
                  <a:prstClr val="black"/>
                </a:solidFill>
              </a:rPr>
              <a:t>: Stuart Russell, Peter </a:t>
            </a:r>
            <a:r>
              <a:rPr lang="en-US" altLang="ko-KR" sz="900" dirty="0" err="1">
                <a:solidFill>
                  <a:prstClr val="black"/>
                </a:solidFill>
              </a:rPr>
              <a:t>Norvig</a:t>
            </a:r>
            <a:r>
              <a:rPr lang="en-US" altLang="ko-KR" sz="900" dirty="0">
                <a:solidFill>
                  <a:prstClr val="black"/>
                </a:solidFill>
              </a:rPr>
              <a:t>(2009), “Artificial Intelligence</a:t>
            </a:r>
            <a:r>
              <a:rPr lang="ko-KR" altLang="en-US" sz="900" dirty="0">
                <a:solidFill>
                  <a:prstClr val="black"/>
                </a:solidFill>
              </a:rPr>
              <a:t> </a:t>
            </a:r>
            <a:r>
              <a:rPr lang="en-US" altLang="ko-KR" sz="900" dirty="0">
                <a:solidFill>
                  <a:prstClr val="black"/>
                </a:solidFill>
              </a:rPr>
              <a:t>: A Modern Approach 3rd”, Prentice Hall</a:t>
            </a:r>
          </a:p>
        </p:txBody>
      </p:sp>
      <p:sp>
        <p:nvSpPr>
          <p:cNvPr id="7" name="내용 개체 틀 1"/>
          <p:cNvSpPr>
            <a:spLocks noGrp="1"/>
          </p:cNvSpPr>
          <p:nvPr>
            <p:ph idx="1"/>
          </p:nvPr>
        </p:nvSpPr>
        <p:spPr>
          <a:xfrm>
            <a:off x="1796" y="620687"/>
            <a:ext cx="9904204" cy="6237313"/>
          </a:xfrm>
        </p:spPr>
        <p:txBody>
          <a:bodyPr/>
          <a:lstStyle/>
          <a:p>
            <a:r>
              <a:rPr lang="en-US" altLang="ko-KR" dirty="0"/>
              <a:t>『</a:t>
            </a:r>
            <a:r>
              <a:rPr lang="en-US" altLang="ko-KR" sz="2400" dirty="0">
                <a:solidFill>
                  <a:prstClr val="black"/>
                </a:solidFill>
              </a:rPr>
              <a:t> Artificial Intelligence</a:t>
            </a:r>
            <a:r>
              <a:rPr lang="ko-KR" altLang="en-US" sz="2400" dirty="0">
                <a:solidFill>
                  <a:prstClr val="black"/>
                </a:solidFill>
              </a:rPr>
              <a:t> </a:t>
            </a:r>
            <a:r>
              <a:rPr lang="en-US" altLang="ko-KR" sz="2400" dirty="0">
                <a:solidFill>
                  <a:prstClr val="black"/>
                </a:solidFill>
              </a:rPr>
              <a:t>: A Modern Approach</a:t>
            </a:r>
            <a:r>
              <a:rPr lang="en-US" altLang="ko-KR" dirty="0"/>
              <a:t>』</a:t>
            </a:r>
            <a:r>
              <a:rPr lang="ko-KR" altLang="en-US" dirty="0"/>
              <a:t> </a:t>
            </a:r>
            <a:r>
              <a:rPr lang="en-US" altLang="ko-KR" dirty="0"/>
              <a:t>(2009)</a:t>
            </a:r>
          </a:p>
          <a:p>
            <a:pPr lvl="2"/>
            <a:r>
              <a:rPr lang="en-US" altLang="ko-KR" dirty="0"/>
              <a:t>Thinking/Acting</a:t>
            </a:r>
            <a:r>
              <a:rPr lang="ko-KR" altLang="en-US" dirty="0"/>
              <a:t>과 </a:t>
            </a:r>
            <a:r>
              <a:rPr lang="en-US" altLang="ko-KR" dirty="0"/>
              <a:t>Human/Ration</a:t>
            </a:r>
            <a:r>
              <a:rPr lang="ko-KR" altLang="en-US" dirty="0"/>
              <a:t>에 따라 </a:t>
            </a:r>
            <a:r>
              <a:rPr lang="ko-KR" altLang="en-US" dirty="0" err="1"/>
              <a:t>네가지로</a:t>
            </a:r>
            <a:r>
              <a:rPr lang="ko-KR" altLang="en-US" dirty="0"/>
              <a:t> 분류</a:t>
            </a:r>
            <a:endParaRPr lang="en-US" altLang="ko-KR" dirty="0"/>
          </a:p>
          <a:p>
            <a:pPr marL="271463" lvl="1" indent="0">
              <a:buNone/>
            </a:pPr>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4" name="그림 3"/>
          <p:cNvPicPr>
            <a:picLocks noChangeAspect="1"/>
          </p:cNvPicPr>
          <p:nvPr/>
        </p:nvPicPr>
        <p:blipFill>
          <a:blip r:embed="rId3"/>
          <a:stretch>
            <a:fillRect/>
          </a:stretch>
        </p:blipFill>
        <p:spPr>
          <a:xfrm>
            <a:off x="1136576" y="1567817"/>
            <a:ext cx="7256486" cy="4809170"/>
          </a:xfrm>
          <a:prstGeom prst="rect">
            <a:avLst/>
          </a:prstGeom>
        </p:spPr>
      </p:pic>
      <p:sp>
        <p:nvSpPr>
          <p:cNvPr id="8" name="TextBox 7"/>
          <p:cNvSpPr txBox="1"/>
          <p:nvPr/>
        </p:nvSpPr>
        <p:spPr>
          <a:xfrm>
            <a:off x="189686" y="2348880"/>
            <a:ext cx="658858" cy="2862322"/>
          </a:xfrm>
          <a:prstGeom prst="rect">
            <a:avLst/>
          </a:prstGeom>
          <a:noFill/>
        </p:spPr>
        <p:txBody>
          <a:bodyPr wrap="square" rtlCol="0">
            <a:spAutoFit/>
          </a:bodyPr>
          <a:lstStyle/>
          <a:p>
            <a:r>
              <a:rPr lang="ko-KR" altLang="en-US" sz="3600" dirty="0" err="1"/>
              <a:t>강인공지능</a:t>
            </a:r>
            <a:endParaRPr lang="en-US" altLang="ko-KR" sz="3600" dirty="0"/>
          </a:p>
        </p:txBody>
      </p:sp>
      <p:sp>
        <p:nvSpPr>
          <p:cNvPr id="10" name="TextBox 9"/>
          <p:cNvSpPr txBox="1"/>
          <p:nvPr/>
        </p:nvSpPr>
        <p:spPr>
          <a:xfrm>
            <a:off x="8625408" y="2348880"/>
            <a:ext cx="658858" cy="2862322"/>
          </a:xfrm>
          <a:prstGeom prst="rect">
            <a:avLst/>
          </a:prstGeom>
          <a:noFill/>
        </p:spPr>
        <p:txBody>
          <a:bodyPr wrap="square" rtlCol="0">
            <a:spAutoFit/>
          </a:bodyPr>
          <a:lstStyle/>
          <a:p>
            <a:r>
              <a:rPr lang="ko-KR" altLang="en-US" sz="3600" dirty="0" err="1"/>
              <a:t>약인공지능</a:t>
            </a:r>
            <a:endParaRPr lang="en-US" altLang="ko-KR" sz="3600" dirty="0"/>
          </a:p>
        </p:txBody>
      </p:sp>
      <p:sp>
        <p:nvSpPr>
          <p:cNvPr id="14" name="텍스트 개체 틀 13">
            <a:extLst>
              <a:ext uri="{FF2B5EF4-FFF2-40B4-BE49-F238E27FC236}">
                <a16:creationId xmlns:a16="http://schemas.microsoft.com/office/drawing/2014/main" id="{703565DE-6C3B-4669-A9D6-24601CCABAA4}"/>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3384612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로봇과 </a:t>
            </a:r>
            <a:r>
              <a:rPr lang="ko-KR" altLang="en-US" dirty="0" err="1"/>
              <a:t>전자인간</a:t>
            </a:r>
            <a:r>
              <a:rPr lang="ko-KR" altLang="en-US" dirty="0"/>
              <a:t> </a:t>
            </a:r>
            <a:r>
              <a:rPr lang="en-US" altLang="ko-KR" dirty="0"/>
              <a:t>– </a:t>
            </a:r>
            <a:r>
              <a:rPr lang="ko-KR" altLang="en-US" dirty="0"/>
              <a:t>오해와 진실</a:t>
            </a:r>
          </a:p>
        </p:txBody>
      </p:sp>
      <p:sp>
        <p:nvSpPr>
          <p:cNvPr id="2" name="내용 개체 틀 1"/>
          <p:cNvSpPr>
            <a:spLocks noGrp="1"/>
          </p:cNvSpPr>
          <p:nvPr>
            <p:ph idx="1"/>
          </p:nvPr>
        </p:nvSpPr>
        <p:spPr/>
        <p:txBody>
          <a:bodyPr/>
          <a:lstStyle/>
          <a:p>
            <a:r>
              <a:rPr lang="ko-KR" altLang="en-US" dirty="0"/>
              <a:t>유럽의회 결의안에 대한 </a:t>
            </a:r>
            <a:r>
              <a:rPr lang="en-US" altLang="ko-KR" dirty="0"/>
              <a:t>EU </a:t>
            </a:r>
            <a:r>
              <a:rPr lang="ko-KR" altLang="en-US" dirty="0"/>
              <a:t>전문가 성명서</a:t>
            </a:r>
            <a:r>
              <a:rPr lang="en-US" altLang="ko-KR" dirty="0"/>
              <a:t>(2018.04.05.)</a:t>
            </a:r>
          </a:p>
        </p:txBody>
      </p:sp>
      <p:sp>
        <p:nvSpPr>
          <p:cNvPr id="13" name="TextBox 12">
            <a:extLst>
              <a:ext uri="{FF2B5EF4-FFF2-40B4-BE49-F238E27FC236}">
                <a16:creationId xmlns:a16="http://schemas.microsoft.com/office/drawing/2014/main" id="{A5C2DE66-5756-4D14-ACE0-53CDAC506160}"/>
              </a:ext>
            </a:extLst>
          </p:cNvPr>
          <p:cNvSpPr txBox="1"/>
          <p:nvPr/>
        </p:nvSpPr>
        <p:spPr>
          <a:xfrm>
            <a:off x="280257" y="1268760"/>
            <a:ext cx="9361040" cy="4708981"/>
          </a:xfrm>
          <a:prstGeom prst="rect">
            <a:avLst/>
          </a:prstGeom>
          <a:noFill/>
          <a:ln>
            <a:solidFill>
              <a:schemeClr val="tx1"/>
            </a:solidFill>
          </a:ln>
        </p:spPr>
        <p:txBody>
          <a:bodyPr wrap="square" rtlCol="0">
            <a:spAutoFit/>
          </a:bodyPr>
          <a:lstStyle/>
          <a:p>
            <a:r>
              <a:rPr lang="en-US" altLang="ko-KR" sz="2000" dirty="0"/>
              <a:t>The creation of a Legal Status of an “electronic person” for “autonomous”, “unpredictable” and “self-learning” robots is justified by the </a:t>
            </a:r>
            <a:r>
              <a:rPr lang="en-US" altLang="ko-KR" sz="2000" b="1" u="sng" dirty="0"/>
              <a:t>incorrect affirmation that damage liability would be impossible to prove</a:t>
            </a:r>
            <a:r>
              <a:rPr lang="en-US" altLang="ko-KR" sz="2000" dirty="0"/>
              <a:t>.</a:t>
            </a:r>
          </a:p>
          <a:p>
            <a:endParaRPr lang="en-US" altLang="ko-KR" sz="2000" dirty="0"/>
          </a:p>
          <a:p>
            <a:r>
              <a:rPr lang="en-US" altLang="ko-KR" sz="2000" dirty="0"/>
              <a:t>From a technical perspective, this statement offers many bias based on an overvaluation of the actual capabilities of even the most advanced robots, a superficial understanding of unpredictability and self-learning capacities and, a robot perception distorted by Science-Fiction and a few recent sensational press announcements. </a:t>
            </a:r>
          </a:p>
          <a:p>
            <a:endParaRPr lang="en-US" altLang="ko-KR" sz="2000" dirty="0"/>
          </a:p>
          <a:p>
            <a:r>
              <a:rPr lang="en-US" altLang="ko-KR" sz="2000" dirty="0"/>
              <a:t>From an ethical and legal perspective, </a:t>
            </a:r>
            <a:r>
              <a:rPr lang="en-US" altLang="ko-KR" sz="2000" b="1" u="sng" dirty="0"/>
              <a:t>creating a legal personality for a robot is inappropriate</a:t>
            </a:r>
            <a:r>
              <a:rPr lang="en-US" altLang="ko-KR" sz="2000" dirty="0"/>
              <a:t> whatever the legal status model:</a:t>
            </a:r>
          </a:p>
          <a:p>
            <a:pPr marL="457200" indent="-457200">
              <a:buAutoNum type="arabicParenR"/>
            </a:pPr>
            <a:r>
              <a:rPr lang="en-US" altLang="ko-KR" sz="2000" dirty="0"/>
              <a:t>Natural Personal model</a:t>
            </a:r>
          </a:p>
          <a:p>
            <a:pPr marL="457200" indent="-457200">
              <a:buAutoNum type="arabicParenR"/>
            </a:pPr>
            <a:r>
              <a:rPr lang="en-US" altLang="ko-KR" sz="2000" dirty="0"/>
              <a:t>Legal Entity model</a:t>
            </a:r>
          </a:p>
          <a:p>
            <a:pPr marL="457200" indent="-457200">
              <a:buAutoNum type="arabicParenR"/>
            </a:pPr>
            <a:r>
              <a:rPr lang="en-US" altLang="ko-KR" sz="2000" dirty="0"/>
              <a:t>Anglo-Saxon Trust model </a:t>
            </a:r>
            <a:endParaRPr lang="ko-KR" altLang="en-US" sz="2000" dirty="0"/>
          </a:p>
        </p:txBody>
      </p:sp>
      <p:sp>
        <p:nvSpPr>
          <p:cNvPr id="5" name="텍스트 개체 틀 4">
            <a:extLst>
              <a:ext uri="{FF2B5EF4-FFF2-40B4-BE49-F238E27FC236}">
                <a16:creationId xmlns:a16="http://schemas.microsoft.com/office/drawing/2014/main" id="{381F9918-A2D6-48E7-9220-4BE477268174}"/>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9506959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로봇은 인간의 친구</a:t>
            </a:r>
            <a:r>
              <a:rPr lang="en-US" altLang="ko-KR" dirty="0"/>
              <a:t>?</a:t>
            </a:r>
            <a:endParaRPr lang="ko-KR" altLang="en-US" dirty="0"/>
          </a:p>
        </p:txBody>
      </p:sp>
      <p:sp>
        <p:nvSpPr>
          <p:cNvPr id="2" name="내용 개체 틀 1"/>
          <p:cNvSpPr>
            <a:spLocks noGrp="1"/>
          </p:cNvSpPr>
          <p:nvPr>
            <p:ph idx="1"/>
          </p:nvPr>
        </p:nvSpPr>
        <p:spPr/>
        <p:txBody>
          <a:bodyPr/>
          <a:lstStyle/>
          <a:p>
            <a:r>
              <a:rPr lang="ko-KR" altLang="en-US" dirty="0"/>
              <a:t>한국</a:t>
            </a:r>
            <a:r>
              <a:rPr lang="en-US" altLang="ko-KR" dirty="0"/>
              <a:t>, 2008</a:t>
            </a:r>
            <a:r>
              <a:rPr lang="ko-KR" altLang="en-US" dirty="0"/>
              <a:t>년 </a:t>
            </a:r>
            <a:r>
              <a:rPr lang="en-US" altLang="ko-KR" dirty="0"/>
              <a:t>3</a:t>
            </a:r>
            <a:r>
              <a:rPr lang="ko-KR" altLang="en-US" dirty="0"/>
              <a:t>월 </a:t>
            </a:r>
            <a:r>
              <a:rPr lang="en-US" altLang="ko-KR" dirty="0"/>
              <a:t>28</a:t>
            </a:r>
            <a:r>
              <a:rPr lang="ko-KR" altLang="en-US" dirty="0"/>
              <a:t>일 </a:t>
            </a:r>
            <a:r>
              <a:rPr lang="en-US" altLang="ko-KR" dirty="0"/>
              <a:t>『</a:t>
            </a:r>
            <a:r>
              <a:rPr lang="ko-KR" altLang="en-US" dirty="0"/>
              <a:t>지능형 로봇 개발 및 보급 촉진법</a:t>
            </a:r>
            <a:r>
              <a:rPr lang="en-US" altLang="ko-KR" dirty="0"/>
              <a:t>』</a:t>
            </a:r>
            <a:r>
              <a:rPr lang="ko-KR" altLang="en-US" dirty="0"/>
              <a:t> 제정</a:t>
            </a:r>
            <a:endParaRPr lang="en-US" altLang="ko-KR" dirty="0"/>
          </a:p>
          <a:p>
            <a:endParaRPr lang="en-US" altLang="ko-KR" dirty="0"/>
          </a:p>
          <a:p>
            <a:endParaRPr lang="en-US" altLang="ko-KR" dirty="0"/>
          </a:p>
          <a:p>
            <a:r>
              <a:rPr lang="ko-KR" altLang="en-US" dirty="0" err="1"/>
              <a:t>로봇윤리</a:t>
            </a:r>
            <a:r>
              <a:rPr lang="ko-KR" altLang="en-US" dirty="0"/>
              <a:t> 헌장 초안</a:t>
            </a:r>
            <a:r>
              <a:rPr lang="en-US" altLang="ko-KR" dirty="0"/>
              <a:t>(2007</a:t>
            </a:r>
            <a:r>
              <a:rPr lang="ko-KR" altLang="en-US" dirty="0"/>
              <a:t>년 </a:t>
            </a:r>
            <a:r>
              <a:rPr lang="en-US" altLang="ko-KR" dirty="0"/>
              <a:t>8</a:t>
            </a:r>
            <a:r>
              <a:rPr lang="ko-KR" altLang="en-US" dirty="0"/>
              <a:t>월 </a:t>
            </a:r>
            <a:r>
              <a:rPr lang="en-US" altLang="ko-KR" dirty="0"/>
              <a:t>29</a:t>
            </a:r>
            <a:r>
              <a:rPr lang="ko-KR" altLang="en-US" dirty="0"/>
              <a:t>일</a:t>
            </a:r>
            <a:r>
              <a:rPr lang="en-US" altLang="ko-KR" dirty="0"/>
              <a:t>)</a:t>
            </a:r>
          </a:p>
          <a:p>
            <a:pPr lvl="1"/>
            <a:r>
              <a:rPr lang="ko-KR" altLang="en-US" dirty="0"/>
              <a:t>로봇을 자율성을 가진 존재로 생각하는 부분도 존재</a:t>
            </a:r>
            <a:endParaRPr lang="en-US" altLang="ko-KR" dirty="0"/>
          </a:p>
        </p:txBody>
      </p:sp>
      <p:graphicFrame>
        <p:nvGraphicFramePr>
          <p:cNvPr id="13" name="표 12"/>
          <p:cNvGraphicFramePr>
            <a:graphicFrameLocks noGrp="1"/>
          </p:cNvGraphicFramePr>
          <p:nvPr/>
        </p:nvGraphicFramePr>
        <p:xfrm>
          <a:off x="287732" y="1287800"/>
          <a:ext cx="9391172" cy="701040"/>
        </p:xfrm>
        <a:graphic>
          <a:graphicData uri="http://schemas.openxmlformats.org/drawingml/2006/table">
            <a:tbl>
              <a:tblPr firstRow="1" bandRow="1">
                <a:tableStyleId>{5C22544A-7EE6-4342-B048-85BDC9FD1C3A}</a:tableStyleId>
              </a:tblPr>
              <a:tblGrid>
                <a:gridCol w="9391172">
                  <a:extLst>
                    <a:ext uri="{9D8B030D-6E8A-4147-A177-3AD203B41FA5}">
                      <a16:colId xmlns:a16="http://schemas.microsoft.com/office/drawing/2014/main" val="20001"/>
                    </a:ext>
                  </a:extLst>
                </a:gridCol>
              </a:tblGrid>
              <a:tr h="618767">
                <a:tc>
                  <a:txBody>
                    <a:bodyPr/>
                    <a:lstStyle/>
                    <a:p>
                      <a:r>
                        <a:rPr lang="en-US" altLang="ko-KR" sz="2000" b="0" i="0" kern="1200" dirty="0">
                          <a:solidFill>
                            <a:schemeClr val="dk1"/>
                          </a:solidFill>
                          <a:effectLst/>
                          <a:latin typeface="+mn-lt"/>
                          <a:ea typeface="+mn-ea"/>
                          <a:cs typeface="+mn-cs"/>
                        </a:rPr>
                        <a:t>1. "</a:t>
                      </a:r>
                      <a:r>
                        <a:rPr lang="ko-KR" altLang="en-US" sz="2000" b="0" i="0" kern="1200" dirty="0">
                          <a:solidFill>
                            <a:schemeClr val="dk1"/>
                          </a:solidFill>
                          <a:effectLst/>
                          <a:latin typeface="+mn-lt"/>
                          <a:ea typeface="+mn-ea"/>
                          <a:cs typeface="+mn-cs"/>
                        </a:rPr>
                        <a:t>지능형 로봇</a:t>
                      </a:r>
                      <a:r>
                        <a:rPr lang="en-US" altLang="ko-KR" sz="2000" b="0" i="0" kern="1200" dirty="0">
                          <a:solidFill>
                            <a:schemeClr val="dk1"/>
                          </a:solidFill>
                          <a:effectLst/>
                          <a:latin typeface="+mn-lt"/>
                          <a:ea typeface="+mn-ea"/>
                          <a:cs typeface="+mn-cs"/>
                        </a:rPr>
                        <a:t>"</a:t>
                      </a:r>
                      <a:r>
                        <a:rPr lang="ko-KR" altLang="en-US" sz="2000" b="0" i="0" kern="1200" dirty="0">
                          <a:solidFill>
                            <a:schemeClr val="dk1"/>
                          </a:solidFill>
                          <a:effectLst/>
                          <a:latin typeface="+mn-lt"/>
                          <a:ea typeface="+mn-ea"/>
                          <a:cs typeface="+mn-cs"/>
                        </a:rPr>
                        <a:t>이란 외부환경을 스스로 인식하고 상황을 판단하여 자율적으로 동작하는 기계장치</a:t>
                      </a:r>
                      <a:r>
                        <a:rPr lang="en-US" altLang="ko-KR" sz="2000" b="1" i="0" u="sng" kern="1200" dirty="0">
                          <a:solidFill>
                            <a:schemeClr val="dk1"/>
                          </a:solidFill>
                          <a:effectLst/>
                          <a:latin typeface="+mn-lt"/>
                          <a:ea typeface="+mn-ea"/>
                          <a:cs typeface="+mn-cs"/>
                        </a:rPr>
                        <a:t>(</a:t>
                      </a:r>
                      <a:r>
                        <a:rPr lang="ko-KR" altLang="en-US" sz="2000" b="1" i="0" u="sng" kern="1200" dirty="0">
                          <a:solidFill>
                            <a:schemeClr val="dk1"/>
                          </a:solidFill>
                          <a:effectLst/>
                          <a:latin typeface="+mn-lt"/>
                          <a:ea typeface="+mn-ea"/>
                          <a:cs typeface="+mn-cs"/>
                        </a:rPr>
                        <a:t>기계장치의 작동에 필요한 소프트웨어를 포함한다</a:t>
                      </a:r>
                      <a:r>
                        <a:rPr lang="en-US" altLang="ko-KR" sz="2000" b="1" i="0" u="sng" kern="1200" dirty="0">
                          <a:solidFill>
                            <a:schemeClr val="dk1"/>
                          </a:solidFill>
                          <a:effectLst/>
                          <a:latin typeface="+mn-lt"/>
                          <a:ea typeface="+mn-ea"/>
                          <a:cs typeface="+mn-cs"/>
                        </a:rPr>
                        <a:t>)</a:t>
                      </a:r>
                      <a:r>
                        <a:rPr lang="ko-KR" altLang="en-US" sz="2000" b="0" i="0" kern="1200" dirty="0">
                          <a:solidFill>
                            <a:schemeClr val="dk1"/>
                          </a:solidFill>
                          <a:effectLst/>
                          <a:latin typeface="+mn-lt"/>
                          <a:ea typeface="+mn-ea"/>
                          <a:cs typeface="+mn-cs"/>
                        </a:rPr>
                        <a:t>를 말한다</a:t>
                      </a:r>
                      <a:r>
                        <a:rPr lang="en-US" altLang="ko-KR" sz="2000" b="0" i="0" kern="1200" dirty="0">
                          <a:solidFill>
                            <a:schemeClr val="dk1"/>
                          </a:solidFill>
                          <a:effectLst/>
                          <a:latin typeface="+mn-lt"/>
                          <a:ea typeface="+mn-ea"/>
                          <a:cs typeface="+mn-cs"/>
                        </a:rPr>
                        <a:t>.</a:t>
                      </a:r>
                      <a:endParaRPr lang="en-US" altLang="ko-KR" sz="1600" dirty="0"/>
                    </a:p>
                  </a:txBody>
                  <a:tcPr>
                    <a:solidFill>
                      <a:srgbClr val="EFCFCC"/>
                    </a:solidFill>
                  </a:tcPr>
                </a:tc>
                <a:extLst>
                  <a:ext uri="{0D108BD9-81ED-4DB2-BD59-A6C34878D82A}">
                    <a16:rowId xmlns:a16="http://schemas.microsoft.com/office/drawing/2014/main" val="10000"/>
                  </a:ext>
                </a:extLst>
              </a:tr>
            </a:tbl>
          </a:graphicData>
        </a:graphic>
      </p:graphicFrame>
      <p:graphicFrame>
        <p:nvGraphicFramePr>
          <p:cNvPr id="15" name="표 14"/>
          <p:cNvGraphicFramePr>
            <a:graphicFrameLocks noGrp="1"/>
          </p:cNvGraphicFramePr>
          <p:nvPr/>
        </p:nvGraphicFramePr>
        <p:xfrm>
          <a:off x="291924" y="3212976"/>
          <a:ext cx="9386980" cy="2773680"/>
        </p:xfrm>
        <a:graphic>
          <a:graphicData uri="http://schemas.openxmlformats.org/drawingml/2006/table">
            <a:tbl>
              <a:tblPr firstRow="1" bandRow="1">
                <a:tableStyleId>{5C22544A-7EE6-4342-B048-85BDC9FD1C3A}</a:tableStyleId>
              </a:tblPr>
              <a:tblGrid>
                <a:gridCol w="9386980">
                  <a:extLst>
                    <a:ext uri="{9D8B030D-6E8A-4147-A177-3AD203B41FA5}">
                      <a16:colId xmlns:a16="http://schemas.microsoft.com/office/drawing/2014/main" val="20001"/>
                    </a:ext>
                  </a:extLst>
                </a:gridCol>
              </a:tblGrid>
              <a:tr h="2304256">
                <a:tc>
                  <a:txBody>
                    <a:bodyPr/>
                    <a:lstStyle/>
                    <a:p>
                      <a:r>
                        <a:rPr lang="en-US" altLang="ko-KR" sz="1600" b="0" dirty="0">
                          <a:solidFill>
                            <a:schemeClr val="tx1"/>
                          </a:solidFill>
                        </a:rPr>
                        <a:t>1</a:t>
                      </a:r>
                      <a:r>
                        <a:rPr lang="ko-KR" altLang="en-US" sz="1600" b="0" dirty="0">
                          <a:solidFill>
                            <a:schemeClr val="tx1"/>
                          </a:solidFill>
                        </a:rPr>
                        <a:t>장</a:t>
                      </a:r>
                      <a:r>
                        <a:rPr lang="en-US" altLang="ko-KR" sz="1600" b="0" dirty="0">
                          <a:solidFill>
                            <a:schemeClr val="tx1"/>
                          </a:solidFill>
                        </a:rPr>
                        <a:t>(</a:t>
                      </a:r>
                      <a:r>
                        <a:rPr lang="ko-KR" altLang="en-US" sz="1600" b="0" dirty="0">
                          <a:solidFill>
                            <a:schemeClr val="tx1"/>
                          </a:solidFill>
                        </a:rPr>
                        <a:t>목표</a:t>
                      </a:r>
                      <a:r>
                        <a:rPr lang="en-US" altLang="ko-KR" sz="1600" b="0" dirty="0">
                          <a:solidFill>
                            <a:schemeClr val="tx1"/>
                          </a:solidFill>
                        </a:rPr>
                        <a:t>) </a:t>
                      </a:r>
                      <a:r>
                        <a:rPr lang="ko-KR" altLang="en-US" sz="1600" b="0" dirty="0">
                          <a:solidFill>
                            <a:schemeClr val="tx1"/>
                          </a:solidFill>
                        </a:rPr>
                        <a:t>로봇윤리헌장의 목표는 인간과 로봇의 공존공영을 위해 </a:t>
                      </a:r>
                      <a:r>
                        <a:rPr lang="ko-KR" altLang="en-US" sz="1600" b="1" u="sng" dirty="0">
                          <a:solidFill>
                            <a:schemeClr val="tx1"/>
                          </a:solidFill>
                        </a:rPr>
                        <a:t>인간 중심의 윤리규범</a:t>
                      </a:r>
                      <a:r>
                        <a:rPr lang="ko-KR" altLang="en-US" sz="1600" b="0" dirty="0">
                          <a:solidFill>
                            <a:schemeClr val="tx1"/>
                          </a:solidFill>
                        </a:rPr>
                        <a:t>을 확인하는데 있다</a:t>
                      </a:r>
                      <a:r>
                        <a:rPr lang="en-US" altLang="ko-KR" sz="1600" b="0" dirty="0">
                          <a:solidFill>
                            <a:schemeClr val="tx1"/>
                          </a:solidFill>
                        </a:rPr>
                        <a:t>.</a:t>
                      </a:r>
                    </a:p>
                    <a:p>
                      <a:endParaRPr lang="en-US" altLang="ko-KR" sz="1600" b="0" dirty="0">
                        <a:solidFill>
                          <a:schemeClr val="tx1"/>
                        </a:solidFill>
                      </a:endParaRPr>
                    </a:p>
                    <a:p>
                      <a:r>
                        <a:rPr lang="en-US" altLang="ko-KR" sz="1600" b="0" dirty="0">
                          <a:solidFill>
                            <a:schemeClr val="tx1"/>
                          </a:solidFill>
                        </a:rPr>
                        <a:t>2</a:t>
                      </a:r>
                      <a:r>
                        <a:rPr lang="ko-KR" altLang="en-US" sz="1600" b="0" dirty="0">
                          <a:solidFill>
                            <a:schemeClr val="tx1"/>
                          </a:solidFill>
                        </a:rPr>
                        <a:t>장</a:t>
                      </a:r>
                      <a:r>
                        <a:rPr lang="en-US" altLang="ko-KR" sz="1600" b="0" dirty="0">
                          <a:solidFill>
                            <a:schemeClr val="tx1"/>
                          </a:solidFill>
                        </a:rPr>
                        <a:t>(</a:t>
                      </a:r>
                      <a:r>
                        <a:rPr lang="ko-KR" altLang="en-US" sz="1600" b="0" dirty="0">
                          <a:solidFill>
                            <a:schemeClr val="tx1"/>
                          </a:solidFill>
                        </a:rPr>
                        <a:t>인간</a:t>
                      </a:r>
                      <a:r>
                        <a:rPr lang="en-US" altLang="ko-KR" sz="1600" b="0" dirty="0">
                          <a:solidFill>
                            <a:schemeClr val="tx1"/>
                          </a:solidFill>
                        </a:rPr>
                        <a:t>, </a:t>
                      </a:r>
                      <a:r>
                        <a:rPr lang="ko-KR" altLang="en-US" sz="1600" b="0" dirty="0">
                          <a:solidFill>
                            <a:schemeClr val="tx1"/>
                          </a:solidFill>
                        </a:rPr>
                        <a:t>로봇의 </a:t>
                      </a:r>
                      <a:r>
                        <a:rPr lang="ko-KR" altLang="en-US" sz="1600" b="0" dirty="0" err="1">
                          <a:solidFill>
                            <a:schemeClr val="tx1"/>
                          </a:solidFill>
                        </a:rPr>
                        <a:t>공동원칙</a:t>
                      </a:r>
                      <a:r>
                        <a:rPr lang="en-US" altLang="ko-KR" sz="1600" b="0" dirty="0">
                          <a:solidFill>
                            <a:schemeClr val="tx1"/>
                          </a:solidFill>
                        </a:rPr>
                        <a:t>) </a:t>
                      </a:r>
                      <a:r>
                        <a:rPr lang="ko-KR" altLang="en-US" sz="1600" b="1" u="sng" dirty="0">
                          <a:solidFill>
                            <a:schemeClr val="tx1"/>
                          </a:solidFill>
                        </a:rPr>
                        <a:t>인간과 로봇은 상호간 생명의 존엄성과 정보</a:t>
                      </a:r>
                      <a:r>
                        <a:rPr lang="en-US" altLang="ko-KR" sz="1600" b="1" u="sng" dirty="0">
                          <a:solidFill>
                            <a:schemeClr val="tx1"/>
                          </a:solidFill>
                        </a:rPr>
                        <a:t>, </a:t>
                      </a:r>
                      <a:r>
                        <a:rPr lang="ko-KR" altLang="en-US" sz="1600" b="1" u="sng" dirty="0">
                          <a:solidFill>
                            <a:schemeClr val="tx1"/>
                          </a:solidFill>
                        </a:rPr>
                        <a:t>공학적 윤리를 지켜야</a:t>
                      </a:r>
                      <a:r>
                        <a:rPr lang="ko-KR" altLang="en-US" sz="1600" b="0" dirty="0">
                          <a:solidFill>
                            <a:schemeClr val="tx1"/>
                          </a:solidFill>
                        </a:rPr>
                        <a:t> 한다</a:t>
                      </a:r>
                      <a:r>
                        <a:rPr lang="en-US" altLang="ko-KR" sz="1600" b="0" dirty="0">
                          <a:solidFill>
                            <a:schemeClr val="tx1"/>
                          </a:solidFill>
                        </a:rPr>
                        <a:t>. </a:t>
                      </a:r>
                    </a:p>
                    <a:p>
                      <a:r>
                        <a:rPr lang="en-US" altLang="ko-KR" sz="1600" b="0" dirty="0">
                          <a:solidFill>
                            <a:schemeClr val="tx1"/>
                          </a:solidFill>
                        </a:rPr>
                        <a:t>3</a:t>
                      </a:r>
                      <a:r>
                        <a:rPr lang="ko-KR" altLang="en-US" sz="1600" b="0" dirty="0">
                          <a:solidFill>
                            <a:schemeClr val="tx1"/>
                          </a:solidFill>
                        </a:rPr>
                        <a:t>장</a:t>
                      </a:r>
                      <a:r>
                        <a:rPr lang="en-US" altLang="ko-KR" sz="1600" b="0" dirty="0">
                          <a:solidFill>
                            <a:schemeClr val="tx1"/>
                          </a:solidFill>
                        </a:rPr>
                        <a:t>(</a:t>
                      </a:r>
                      <a:r>
                        <a:rPr lang="ko-KR" altLang="en-US" sz="1600" b="0" dirty="0" err="1">
                          <a:solidFill>
                            <a:schemeClr val="tx1"/>
                          </a:solidFill>
                        </a:rPr>
                        <a:t>인간윤리</a:t>
                      </a:r>
                      <a:r>
                        <a:rPr lang="en-US" altLang="ko-KR" sz="1600" b="0" dirty="0">
                          <a:solidFill>
                            <a:schemeClr val="tx1"/>
                          </a:solidFill>
                        </a:rPr>
                        <a:t>) </a:t>
                      </a:r>
                      <a:r>
                        <a:rPr lang="ko-KR" altLang="en-US" sz="1600" b="0" dirty="0">
                          <a:solidFill>
                            <a:schemeClr val="tx1"/>
                          </a:solidFill>
                        </a:rPr>
                        <a:t>인간은 </a:t>
                      </a:r>
                      <a:r>
                        <a:rPr lang="ko-KR" altLang="en-US" sz="1600" b="1" u="sng" dirty="0">
                          <a:solidFill>
                            <a:schemeClr val="tx1"/>
                          </a:solidFill>
                        </a:rPr>
                        <a:t>로봇을 제조하고 사용할 때 항상 선한 방법으로 판단</a:t>
                      </a:r>
                      <a:r>
                        <a:rPr lang="ko-KR" altLang="en-US" sz="1600" b="0" dirty="0">
                          <a:solidFill>
                            <a:schemeClr val="tx1"/>
                          </a:solidFill>
                        </a:rPr>
                        <a:t>하고 결정해야 한다</a:t>
                      </a:r>
                      <a:r>
                        <a:rPr lang="en-US" altLang="ko-KR" sz="1600" b="0" dirty="0">
                          <a:solidFill>
                            <a:schemeClr val="tx1"/>
                          </a:solidFill>
                        </a:rPr>
                        <a:t>. </a:t>
                      </a:r>
                    </a:p>
                    <a:p>
                      <a:r>
                        <a:rPr lang="en-US" altLang="ko-KR" sz="1600" b="0" dirty="0">
                          <a:solidFill>
                            <a:schemeClr val="tx1"/>
                          </a:solidFill>
                        </a:rPr>
                        <a:t>4</a:t>
                      </a:r>
                      <a:r>
                        <a:rPr lang="ko-KR" altLang="en-US" sz="1600" b="0" dirty="0">
                          <a:solidFill>
                            <a:schemeClr val="tx1"/>
                          </a:solidFill>
                        </a:rPr>
                        <a:t>장</a:t>
                      </a:r>
                      <a:r>
                        <a:rPr lang="en-US" altLang="ko-KR" sz="1600" b="0" dirty="0">
                          <a:solidFill>
                            <a:schemeClr val="tx1"/>
                          </a:solidFill>
                        </a:rPr>
                        <a:t>(</a:t>
                      </a:r>
                      <a:r>
                        <a:rPr lang="ko-KR" altLang="en-US" sz="1600" b="0" dirty="0" err="1">
                          <a:solidFill>
                            <a:schemeClr val="tx1"/>
                          </a:solidFill>
                        </a:rPr>
                        <a:t>로봇윤리</a:t>
                      </a:r>
                      <a:r>
                        <a:rPr lang="en-US" altLang="ko-KR" sz="1600" b="0" dirty="0">
                          <a:solidFill>
                            <a:schemeClr val="tx1"/>
                          </a:solidFill>
                        </a:rPr>
                        <a:t>) </a:t>
                      </a:r>
                      <a:r>
                        <a:rPr lang="ko-KR" altLang="en-US" sz="1600" b="0" dirty="0">
                          <a:solidFill>
                            <a:schemeClr val="tx1"/>
                          </a:solidFill>
                        </a:rPr>
                        <a:t>로봇은 인간의 명령에 순응하는 친구</a:t>
                      </a:r>
                      <a:r>
                        <a:rPr lang="en-US" altLang="ko-KR" sz="1600" b="0" dirty="0">
                          <a:solidFill>
                            <a:schemeClr val="tx1"/>
                          </a:solidFill>
                        </a:rPr>
                        <a:t>, </a:t>
                      </a:r>
                      <a:r>
                        <a:rPr lang="ko-KR" altLang="en-US" sz="1600" b="0" dirty="0">
                          <a:solidFill>
                            <a:schemeClr val="tx1"/>
                          </a:solidFill>
                        </a:rPr>
                        <a:t>도우미</a:t>
                      </a:r>
                      <a:r>
                        <a:rPr lang="en-US" altLang="ko-KR" sz="1600" b="0" dirty="0">
                          <a:solidFill>
                            <a:schemeClr val="tx1"/>
                          </a:solidFill>
                        </a:rPr>
                        <a:t>, </a:t>
                      </a:r>
                      <a:r>
                        <a:rPr lang="ko-KR" altLang="en-US" sz="1600" b="0" dirty="0">
                          <a:solidFill>
                            <a:schemeClr val="tx1"/>
                          </a:solidFill>
                        </a:rPr>
                        <a:t>동반자로서 </a:t>
                      </a:r>
                      <a:r>
                        <a:rPr lang="ko-KR" altLang="en-US" sz="1600" b="1" u="sng" dirty="0">
                          <a:solidFill>
                            <a:schemeClr val="tx1"/>
                          </a:solidFill>
                        </a:rPr>
                        <a:t>인간을 다치게 해서는 안된다</a:t>
                      </a:r>
                      <a:r>
                        <a:rPr lang="en-US" altLang="ko-KR" sz="1600" b="0" dirty="0">
                          <a:solidFill>
                            <a:schemeClr val="tx1"/>
                          </a:solidFill>
                        </a:rPr>
                        <a:t>. </a:t>
                      </a:r>
                    </a:p>
                    <a:p>
                      <a:r>
                        <a:rPr lang="en-US" altLang="ko-KR" sz="1600" b="0" dirty="0">
                          <a:solidFill>
                            <a:schemeClr val="tx1"/>
                          </a:solidFill>
                        </a:rPr>
                        <a:t>5</a:t>
                      </a:r>
                      <a:r>
                        <a:rPr lang="ko-KR" altLang="en-US" sz="1600" b="0" dirty="0">
                          <a:solidFill>
                            <a:schemeClr val="tx1"/>
                          </a:solidFill>
                        </a:rPr>
                        <a:t>장</a:t>
                      </a:r>
                      <a:r>
                        <a:rPr lang="en-US" altLang="ko-KR" sz="1600" b="0" dirty="0">
                          <a:solidFill>
                            <a:schemeClr val="tx1"/>
                          </a:solidFill>
                        </a:rPr>
                        <a:t>(</a:t>
                      </a:r>
                      <a:r>
                        <a:rPr lang="ko-KR" altLang="en-US" sz="1600" b="0" dirty="0">
                          <a:solidFill>
                            <a:schemeClr val="tx1"/>
                          </a:solidFill>
                        </a:rPr>
                        <a:t>제조자 윤리</a:t>
                      </a:r>
                      <a:r>
                        <a:rPr lang="en-US" altLang="ko-KR" sz="1600" b="0" dirty="0">
                          <a:solidFill>
                            <a:schemeClr val="tx1"/>
                          </a:solidFill>
                        </a:rPr>
                        <a:t>) </a:t>
                      </a:r>
                      <a:r>
                        <a:rPr lang="ko-KR" altLang="en-US" sz="1600" b="0" dirty="0">
                          <a:solidFill>
                            <a:schemeClr val="tx1"/>
                          </a:solidFill>
                        </a:rPr>
                        <a:t>로봇 </a:t>
                      </a:r>
                      <a:r>
                        <a:rPr lang="ko-KR" altLang="en-US" sz="1600" b="0" dirty="0" err="1">
                          <a:solidFill>
                            <a:schemeClr val="tx1"/>
                          </a:solidFill>
                        </a:rPr>
                        <a:t>제조자는</a:t>
                      </a:r>
                      <a:r>
                        <a:rPr lang="ko-KR" altLang="en-US" sz="1600" b="0" dirty="0">
                          <a:solidFill>
                            <a:schemeClr val="tx1"/>
                          </a:solidFill>
                        </a:rPr>
                        <a:t> </a:t>
                      </a:r>
                      <a:r>
                        <a:rPr lang="ko-KR" altLang="en-US" sz="1600" b="1" u="sng" dirty="0">
                          <a:solidFill>
                            <a:schemeClr val="tx1"/>
                          </a:solidFill>
                        </a:rPr>
                        <a:t>인간의 존엄성을 지키는 로봇을 제조</a:t>
                      </a:r>
                      <a:r>
                        <a:rPr lang="ko-KR" altLang="en-US" sz="1600" b="0" dirty="0">
                          <a:solidFill>
                            <a:schemeClr val="tx1"/>
                          </a:solidFill>
                        </a:rPr>
                        <a:t>하고 로봇 재활용</a:t>
                      </a:r>
                      <a:r>
                        <a:rPr lang="en-US" altLang="ko-KR" sz="1600" b="0" dirty="0">
                          <a:solidFill>
                            <a:schemeClr val="tx1"/>
                          </a:solidFill>
                        </a:rPr>
                        <a:t>, </a:t>
                      </a:r>
                      <a:r>
                        <a:rPr lang="ko-KR" altLang="en-US" sz="1600" b="0" dirty="0">
                          <a:solidFill>
                            <a:schemeClr val="tx1"/>
                          </a:solidFill>
                        </a:rPr>
                        <a:t>정보보호 의무를 진다</a:t>
                      </a:r>
                      <a:r>
                        <a:rPr lang="en-US" altLang="ko-KR" sz="1600" b="0" dirty="0">
                          <a:solidFill>
                            <a:schemeClr val="tx1"/>
                          </a:solidFill>
                        </a:rPr>
                        <a:t>. </a:t>
                      </a:r>
                    </a:p>
                    <a:p>
                      <a:r>
                        <a:rPr lang="en-US" altLang="ko-KR" sz="1600" b="0" dirty="0">
                          <a:solidFill>
                            <a:schemeClr val="tx1"/>
                          </a:solidFill>
                        </a:rPr>
                        <a:t>6</a:t>
                      </a:r>
                      <a:r>
                        <a:rPr lang="ko-KR" altLang="en-US" sz="1600" b="0" dirty="0">
                          <a:solidFill>
                            <a:schemeClr val="tx1"/>
                          </a:solidFill>
                        </a:rPr>
                        <a:t>장</a:t>
                      </a:r>
                      <a:r>
                        <a:rPr lang="en-US" altLang="ko-KR" sz="1600" b="0" dirty="0">
                          <a:solidFill>
                            <a:schemeClr val="tx1"/>
                          </a:solidFill>
                        </a:rPr>
                        <a:t>(</a:t>
                      </a:r>
                      <a:r>
                        <a:rPr lang="ko-KR" altLang="en-US" sz="1600" b="0" dirty="0">
                          <a:solidFill>
                            <a:schemeClr val="tx1"/>
                          </a:solidFill>
                        </a:rPr>
                        <a:t>사용자 윤리</a:t>
                      </a:r>
                      <a:r>
                        <a:rPr lang="en-US" altLang="ko-KR" sz="1600" b="0" dirty="0">
                          <a:solidFill>
                            <a:schemeClr val="tx1"/>
                          </a:solidFill>
                        </a:rPr>
                        <a:t>) </a:t>
                      </a:r>
                      <a:r>
                        <a:rPr lang="ko-KR" altLang="en-US" sz="1600" b="0" dirty="0">
                          <a:solidFill>
                            <a:schemeClr val="tx1"/>
                          </a:solidFill>
                        </a:rPr>
                        <a:t>로봇 사용자는 </a:t>
                      </a:r>
                      <a:r>
                        <a:rPr lang="ko-KR" altLang="en-US" sz="1600" b="1" u="sng" dirty="0">
                          <a:solidFill>
                            <a:schemeClr val="tx1"/>
                          </a:solidFill>
                        </a:rPr>
                        <a:t>로봇을 인간의 친구로 존중</a:t>
                      </a:r>
                      <a:r>
                        <a:rPr lang="ko-KR" altLang="en-US" sz="1600" b="0" dirty="0">
                          <a:solidFill>
                            <a:schemeClr val="tx1"/>
                          </a:solidFill>
                        </a:rPr>
                        <a:t>해야 하며 불법 개조나 </a:t>
                      </a:r>
                      <a:r>
                        <a:rPr lang="ko-KR" altLang="en-US" sz="1600" b="0" dirty="0" err="1">
                          <a:solidFill>
                            <a:schemeClr val="tx1"/>
                          </a:solidFill>
                        </a:rPr>
                        <a:t>로봇남용을</a:t>
                      </a:r>
                      <a:r>
                        <a:rPr lang="ko-KR" altLang="en-US" sz="1600" b="0" dirty="0">
                          <a:solidFill>
                            <a:schemeClr val="tx1"/>
                          </a:solidFill>
                        </a:rPr>
                        <a:t> 금한다 </a:t>
                      </a:r>
                      <a:endParaRPr lang="en-US" altLang="ko-KR" sz="1600" b="0" dirty="0">
                        <a:solidFill>
                          <a:schemeClr val="tx1"/>
                        </a:solidFill>
                      </a:endParaRPr>
                    </a:p>
                    <a:p>
                      <a:endParaRPr lang="en-US" altLang="ko-KR" sz="1600" b="0" dirty="0">
                        <a:solidFill>
                          <a:schemeClr val="tx1"/>
                        </a:solidFill>
                      </a:endParaRPr>
                    </a:p>
                    <a:p>
                      <a:r>
                        <a:rPr lang="en-US" altLang="ko-KR" sz="1600" b="0" dirty="0">
                          <a:solidFill>
                            <a:schemeClr val="tx1"/>
                          </a:solidFill>
                        </a:rPr>
                        <a:t>7</a:t>
                      </a:r>
                      <a:r>
                        <a:rPr lang="ko-KR" altLang="en-US" sz="1600" b="0" dirty="0">
                          <a:solidFill>
                            <a:schemeClr val="tx1"/>
                          </a:solidFill>
                        </a:rPr>
                        <a:t>장</a:t>
                      </a:r>
                      <a:r>
                        <a:rPr lang="en-US" altLang="ko-KR" sz="1600" b="0" dirty="0">
                          <a:solidFill>
                            <a:schemeClr val="tx1"/>
                          </a:solidFill>
                        </a:rPr>
                        <a:t>(</a:t>
                      </a:r>
                      <a:r>
                        <a:rPr lang="ko-KR" altLang="en-US" sz="1600" b="0" dirty="0">
                          <a:solidFill>
                            <a:schemeClr val="tx1"/>
                          </a:solidFill>
                        </a:rPr>
                        <a:t>실행의 약속</a:t>
                      </a:r>
                      <a:r>
                        <a:rPr lang="en-US" altLang="ko-KR" sz="1600" b="0" dirty="0">
                          <a:solidFill>
                            <a:schemeClr val="tx1"/>
                          </a:solidFill>
                        </a:rPr>
                        <a:t>) </a:t>
                      </a:r>
                      <a:r>
                        <a:rPr lang="ko-KR" altLang="en-US" sz="1600" b="0" dirty="0">
                          <a:solidFill>
                            <a:schemeClr val="tx1"/>
                          </a:solidFill>
                        </a:rPr>
                        <a:t>정부와 지자체는 헌장의 정신을 구현하기 위해 유효한 조치를 시행해야 한다</a:t>
                      </a:r>
                      <a:r>
                        <a:rPr lang="en-US" altLang="ko-KR" sz="1600" b="0" dirty="0">
                          <a:solidFill>
                            <a:schemeClr val="tx1"/>
                          </a:solidFill>
                        </a:rPr>
                        <a:t>. </a:t>
                      </a:r>
                    </a:p>
                  </a:txBody>
                  <a:tcPr>
                    <a:solidFill>
                      <a:srgbClr val="EFCFCC"/>
                    </a:solidFill>
                  </a:tcPr>
                </a:tc>
                <a:extLst>
                  <a:ext uri="{0D108BD9-81ED-4DB2-BD59-A6C34878D82A}">
                    <a16:rowId xmlns:a16="http://schemas.microsoft.com/office/drawing/2014/main" val="10000"/>
                  </a:ext>
                </a:extLst>
              </a:tr>
            </a:tbl>
          </a:graphicData>
        </a:graphic>
      </p:graphicFrame>
      <p:sp>
        <p:nvSpPr>
          <p:cNvPr id="18" name="직사각형 17"/>
          <p:cNvSpPr/>
          <p:nvPr/>
        </p:nvSpPr>
        <p:spPr>
          <a:xfrm>
            <a:off x="35641" y="6258798"/>
            <a:ext cx="9850272" cy="338554"/>
          </a:xfrm>
          <a:prstGeom prst="rect">
            <a:avLst/>
          </a:prstGeom>
        </p:spPr>
        <p:txBody>
          <a:bodyPr wrap="square">
            <a:spAutoFit/>
          </a:bodyPr>
          <a:lstStyle/>
          <a:p>
            <a:r>
              <a:rPr lang="ko-KR" altLang="en-US" dirty="0"/>
              <a:t>출처 </a:t>
            </a:r>
            <a:r>
              <a:rPr lang="en-US" altLang="ko-KR" dirty="0"/>
              <a:t>: </a:t>
            </a:r>
            <a:r>
              <a:rPr lang="ko-KR" altLang="en-US" dirty="0"/>
              <a:t>이원태</a:t>
            </a:r>
            <a:r>
              <a:rPr lang="en-US" altLang="ko-KR" dirty="0"/>
              <a:t>(2017), “4</a:t>
            </a:r>
            <a:r>
              <a:rPr lang="ko-KR" altLang="en-US" dirty="0"/>
              <a:t>차 산업혁명과 지능정보사회의 규범 재정립</a:t>
            </a:r>
            <a:r>
              <a:rPr lang="en-US" altLang="ko-KR" dirty="0"/>
              <a:t>”, </a:t>
            </a:r>
            <a:r>
              <a:rPr lang="ko-KR" altLang="en-US" dirty="0"/>
              <a:t>정보통신정책연구원</a:t>
            </a:r>
          </a:p>
        </p:txBody>
      </p:sp>
      <p:sp>
        <p:nvSpPr>
          <p:cNvPr id="5" name="텍스트 개체 틀 4">
            <a:extLst>
              <a:ext uri="{FF2B5EF4-FFF2-40B4-BE49-F238E27FC236}">
                <a16:creationId xmlns:a16="http://schemas.microsoft.com/office/drawing/2014/main" id="{255F5DAB-2417-478C-B5DF-F9BD8212874D}"/>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22244895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인공지능의 다양한</a:t>
            </a:r>
            <a:r>
              <a:rPr lang="en-US" altLang="ko-KR" dirty="0"/>
              <a:t> </a:t>
            </a:r>
            <a:r>
              <a:rPr lang="ko-KR" altLang="en-US" dirty="0"/>
              <a:t>법적 쟁점</a:t>
            </a:r>
          </a:p>
        </p:txBody>
      </p:sp>
    </p:spTree>
    <p:extLst>
      <p:ext uri="{BB962C8B-B14F-4D97-AF65-F5344CB8AC3E}">
        <p14:creationId xmlns:p14="http://schemas.microsoft.com/office/powerpoint/2010/main" val="1855642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인공지능의 용도와 법적 쟁점</a:t>
            </a:r>
          </a:p>
        </p:txBody>
      </p:sp>
      <p:sp>
        <p:nvSpPr>
          <p:cNvPr id="2" name="내용 개체 틀 1"/>
          <p:cNvSpPr>
            <a:spLocks noGrp="1"/>
          </p:cNvSpPr>
          <p:nvPr>
            <p:ph idx="1"/>
          </p:nvPr>
        </p:nvSpPr>
        <p:spPr/>
        <p:txBody>
          <a:bodyPr/>
          <a:lstStyle/>
          <a:p>
            <a:r>
              <a:rPr lang="ko-KR" altLang="en-US" dirty="0"/>
              <a:t>판단기준은 평균적인 인간</a:t>
            </a:r>
            <a:r>
              <a:rPr lang="en-US" altLang="ko-KR" dirty="0"/>
              <a:t>? </a:t>
            </a:r>
            <a:r>
              <a:rPr lang="ko-KR" altLang="en-US" dirty="0"/>
              <a:t>각 분야의 전문가의 평균</a:t>
            </a:r>
            <a:r>
              <a:rPr lang="en-US" altLang="ko-KR" dirty="0"/>
              <a:t>?</a:t>
            </a:r>
          </a:p>
        </p:txBody>
      </p:sp>
      <p:sp>
        <p:nvSpPr>
          <p:cNvPr id="5" name="모서리가 둥근 직사각형 4"/>
          <p:cNvSpPr/>
          <p:nvPr/>
        </p:nvSpPr>
        <p:spPr bwMode="auto">
          <a:xfrm>
            <a:off x="502553" y="3271516"/>
            <a:ext cx="2160240" cy="1168354"/>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의사결정과</a:t>
            </a:r>
            <a:endParaRPr lang="en-US" altLang="ko-KR" sz="2400" dirty="0"/>
          </a:p>
          <a:p>
            <a:pPr algn="ctr"/>
            <a:r>
              <a:rPr lang="ko-KR" altLang="en-US" sz="2400" dirty="0"/>
              <a:t>법률행위를</a:t>
            </a:r>
            <a:r>
              <a:rPr lang="en-US" altLang="ko-KR" sz="2400" dirty="0"/>
              <a:t> </a:t>
            </a:r>
          </a:p>
          <a:p>
            <a:pPr algn="ctr"/>
            <a:r>
              <a:rPr lang="ko-KR" altLang="en-US" sz="2400" dirty="0"/>
              <a:t>한다면</a:t>
            </a:r>
            <a:r>
              <a:rPr lang="en-US" altLang="ko-KR" sz="2400" dirty="0"/>
              <a:t>?</a:t>
            </a:r>
            <a:endParaRPr lang="ko-KR" altLang="en-US" sz="2400" dirty="0"/>
          </a:p>
        </p:txBody>
      </p:sp>
      <p:sp>
        <p:nvSpPr>
          <p:cNvPr id="32" name="모서리가 둥근 직사각형 4">
            <a:extLst>
              <a:ext uri="{FF2B5EF4-FFF2-40B4-BE49-F238E27FC236}">
                <a16:creationId xmlns:a16="http://schemas.microsoft.com/office/drawing/2014/main" id="{1D4B44BF-4205-4084-A234-55685EDE58EF}"/>
              </a:ext>
            </a:extLst>
          </p:cNvPr>
          <p:cNvSpPr/>
          <p:nvPr/>
        </p:nvSpPr>
        <p:spPr bwMode="auto">
          <a:xfrm>
            <a:off x="7405187" y="2144537"/>
            <a:ext cx="2241023" cy="750983"/>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사용자</a:t>
            </a:r>
            <a:endParaRPr lang="en-US" altLang="ko-KR" sz="2400" dirty="0"/>
          </a:p>
          <a:p>
            <a:pPr algn="ctr"/>
            <a:r>
              <a:rPr lang="en-US" altLang="ko-KR" sz="2400" dirty="0"/>
              <a:t>(USER)</a:t>
            </a:r>
            <a:endParaRPr lang="ko-KR" altLang="en-US" sz="2400" dirty="0"/>
          </a:p>
        </p:txBody>
      </p:sp>
      <p:sp>
        <p:nvSpPr>
          <p:cNvPr id="33" name="모서리가 둥근 직사각형 4">
            <a:extLst>
              <a:ext uri="{FF2B5EF4-FFF2-40B4-BE49-F238E27FC236}">
                <a16:creationId xmlns:a16="http://schemas.microsoft.com/office/drawing/2014/main" id="{A78AFC77-F06A-44B6-BF5E-7E778A67D909}"/>
              </a:ext>
            </a:extLst>
          </p:cNvPr>
          <p:cNvSpPr/>
          <p:nvPr/>
        </p:nvSpPr>
        <p:spPr bwMode="auto">
          <a:xfrm>
            <a:off x="7446313" y="3688040"/>
            <a:ext cx="2241023" cy="751633"/>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소유자</a:t>
            </a:r>
            <a:endParaRPr lang="en-US" altLang="ko-KR" sz="2400" dirty="0"/>
          </a:p>
          <a:p>
            <a:pPr algn="ctr"/>
            <a:r>
              <a:rPr lang="en-US" altLang="ko-KR" sz="2400" dirty="0"/>
              <a:t>(OWNER)</a:t>
            </a:r>
            <a:endParaRPr lang="ko-KR" altLang="en-US" sz="2400" dirty="0"/>
          </a:p>
        </p:txBody>
      </p:sp>
      <p:sp>
        <p:nvSpPr>
          <p:cNvPr id="34" name="모서리가 둥근 직사각형 4">
            <a:extLst>
              <a:ext uri="{FF2B5EF4-FFF2-40B4-BE49-F238E27FC236}">
                <a16:creationId xmlns:a16="http://schemas.microsoft.com/office/drawing/2014/main" id="{061E5517-F836-45AC-B3C9-A9498482987B}"/>
              </a:ext>
            </a:extLst>
          </p:cNvPr>
          <p:cNvSpPr/>
          <p:nvPr/>
        </p:nvSpPr>
        <p:spPr bwMode="auto">
          <a:xfrm>
            <a:off x="7446313" y="3031265"/>
            <a:ext cx="2241023" cy="52603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수익자</a:t>
            </a:r>
            <a:endParaRPr lang="en-US" altLang="ko-KR" sz="2400" dirty="0"/>
          </a:p>
        </p:txBody>
      </p:sp>
      <p:sp>
        <p:nvSpPr>
          <p:cNvPr id="54" name="모서리가 둥근 직사각형 4">
            <a:extLst>
              <a:ext uri="{FF2B5EF4-FFF2-40B4-BE49-F238E27FC236}">
                <a16:creationId xmlns:a16="http://schemas.microsoft.com/office/drawing/2014/main" id="{3676FF41-448A-48CC-AD1A-000752E3F6FA}"/>
              </a:ext>
            </a:extLst>
          </p:cNvPr>
          <p:cNvSpPr/>
          <p:nvPr/>
        </p:nvSpPr>
        <p:spPr bwMode="auto">
          <a:xfrm>
            <a:off x="7446313" y="5015930"/>
            <a:ext cx="2241023" cy="52603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제조자</a:t>
            </a:r>
            <a:endParaRPr lang="en-US" altLang="ko-KR" sz="2400" dirty="0"/>
          </a:p>
        </p:txBody>
      </p:sp>
      <p:sp>
        <p:nvSpPr>
          <p:cNvPr id="73" name="모서리가 둥근 직사각형 4">
            <a:extLst>
              <a:ext uri="{FF2B5EF4-FFF2-40B4-BE49-F238E27FC236}">
                <a16:creationId xmlns:a16="http://schemas.microsoft.com/office/drawing/2014/main" id="{C5FB9E8C-4EAB-47A2-BF0E-E58815C71678}"/>
              </a:ext>
            </a:extLst>
          </p:cNvPr>
          <p:cNvSpPr/>
          <p:nvPr/>
        </p:nvSpPr>
        <p:spPr bwMode="auto">
          <a:xfrm>
            <a:off x="516606" y="1625311"/>
            <a:ext cx="2151847" cy="86541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의사결정을 </a:t>
            </a:r>
            <a:endParaRPr lang="en-US" altLang="ko-KR" sz="2400" dirty="0"/>
          </a:p>
          <a:p>
            <a:pPr algn="ctr"/>
            <a:r>
              <a:rPr lang="ko-KR" altLang="en-US" sz="2400" dirty="0"/>
              <a:t>안한다면</a:t>
            </a:r>
            <a:r>
              <a:rPr lang="en-US" altLang="ko-KR" sz="2400" dirty="0"/>
              <a:t>?</a:t>
            </a:r>
            <a:endParaRPr lang="en-US" altLang="ko-KR" sz="2000" dirty="0"/>
          </a:p>
        </p:txBody>
      </p:sp>
      <p:sp>
        <p:nvSpPr>
          <p:cNvPr id="79" name="모서리가 둥근 직사각형 4">
            <a:extLst>
              <a:ext uri="{FF2B5EF4-FFF2-40B4-BE49-F238E27FC236}">
                <a16:creationId xmlns:a16="http://schemas.microsoft.com/office/drawing/2014/main" id="{168C7861-4A59-4684-B9CB-E7468F5A5D00}"/>
              </a:ext>
            </a:extLst>
          </p:cNvPr>
          <p:cNvSpPr/>
          <p:nvPr/>
        </p:nvSpPr>
        <p:spPr bwMode="auto">
          <a:xfrm>
            <a:off x="7401272" y="980728"/>
            <a:ext cx="2241023" cy="52603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책임의 </a:t>
            </a:r>
            <a:r>
              <a:rPr lang="ko-KR" altLang="en-US" sz="2400" dirty="0" err="1"/>
              <a:t>귀속주체</a:t>
            </a:r>
            <a:endParaRPr lang="ko-KR" altLang="en-US" sz="2400" dirty="0"/>
          </a:p>
        </p:txBody>
      </p:sp>
      <p:cxnSp>
        <p:nvCxnSpPr>
          <p:cNvPr id="80" name="꺾인 연결선 18">
            <a:extLst>
              <a:ext uri="{FF2B5EF4-FFF2-40B4-BE49-F238E27FC236}">
                <a16:creationId xmlns:a16="http://schemas.microsoft.com/office/drawing/2014/main" id="{F0ED0840-270C-40AC-8E0A-44D3600BEF86}"/>
              </a:ext>
            </a:extLst>
          </p:cNvPr>
          <p:cNvCxnSpPr>
            <a:cxnSpLocks/>
            <a:stCxn id="5" idx="1"/>
            <a:endCxn id="73" idx="1"/>
          </p:cNvCxnSpPr>
          <p:nvPr/>
        </p:nvCxnSpPr>
        <p:spPr>
          <a:xfrm rot="10800000" flipH="1">
            <a:off x="502552" y="2058019"/>
            <a:ext cx="14053" cy="1797674"/>
          </a:xfrm>
          <a:prstGeom prst="bentConnector3">
            <a:avLst>
              <a:gd name="adj1" fmla="val -1626699"/>
            </a:avLst>
          </a:prstGeom>
          <a:ln w="38100"/>
        </p:spPr>
        <p:style>
          <a:lnRef idx="1">
            <a:schemeClr val="accent1"/>
          </a:lnRef>
          <a:fillRef idx="0">
            <a:schemeClr val="accent1"/>
          </a:fillRef>
          <a:effectRef idx="0">
            <a:schemeClr val="accent1"/>
          </a:effectRef>
          <a:fontRef idx="minor">
            <a:schemeClr val="tx1"/>
          </a:fontRef>
        </p:style>
      </p:cxnSp>
      <p:sp>
        <p:nvSpPr>
          <p:cNvPr id="89" name="타원 88">
            <a:extLst>
              <a:ext uri="{FF2B5EF4-FFF2-40B4-BE49-F238E27FC236}">
                <a16:creationId xmlns:a16="http://schemas.microsoft.com/office/drawing/2014/main" id="{121AC920-8008-40FA-BDD8-2D577117A15D}"/>
              </a:ext>
            </a:extLst>
          </p:cNvPr>
          <p:cNvSpPr/>
          <p:nvPr/>
        </p:nvSpPr>
        <p:spPr bwMode="auto">
          <a:xfrm>
            <a:off x="2960295" y="1476498"/>
            <a:ext cx="1890967" cy="1174950"/>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800" dirty="0"/>
              <a:t>단순도구</a:t>
            </a:r>
            <a:endParaRPr lang="en-US" altLang="ko-KR" sz="2800" dirty="0"/>
          </a:p>
          <a:p>
            <a:pPr algn="ctr"/>
            <a:r>
              <a:rPr lang="en-US" altLang="ko-KR" sz="2800" dirty="0"/>
              <a:t>Advisor</a:t>
            </a:r>
            <a:endParaRPr lang="ko-KR" altLang="en-US" sz="2800" dirty="0"/>
          </a:p>
        </p:txBody>
      </p:sp>
      <p:sp>
        <p:nvSpPr>
          <p:cNvPr id="117" name="모서리가 둥근 직사각형 4">
            <a:extLst>
              <a:ext uri="{FF2B5EF4-FFF2-40B4-BE49-F238E27FC236}">
                <a16:creationId xmlns:a16="http://schemas.microsoft.com/office/drawing/2014/main" id="{CC0577B3-04C8-4B17-959A-DEC90C1B347A}"/>
              </a:ext>
            </a:extLst>
          </p:cNvPr>
          <p:cNvSpPr/>
          <p:nvPr/>
        </p:nvSpPr>
        <p:spPr bwMode="auto">
          <a:xfrm>
            <a:off x="502555" y="5250078"/>
            <a:ext cx="2161137" cy="84597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물리적인</a:t>
            </a:r>
            <a:endParaRPr lang="en-US" altLang="ko-KR" sz="2400" dirty="0"/>
          </a:p>
          <a:p>
            <a:pPr algn="ctr"/>
            <a:r>
              <a:rPr lang="ko-KR" altLang="en-US" sz="2400" dirty="0"/>
              <a:t>행위를 한다면</a:t>
            </a:r>
            <a:r>
              <a:rPr lang="en-US" altLang="ko-KR" sz="2400" dirty="0"/>
              <a:t>?</a:t>
            </a:r>
            <a:endParaRPr lang="ko-KR" altLang="en-US" sz="2400" dirty="0"/>
          </a:p>
        </p:txBody>
      </p:sp>
      <p:sp>
        <p:nvSpPr>
          <p:cNvPr id="121" name="타원 120">
            <a:extLst>
              <a:ext uri="{FF2B5EF4-FFF2-40B4-BE49-F238E27FC236}">
                <a16:creationId xmlns:a16="http://schemas.microsoft.com/office/drawing/2014/main" id="{BCAE59C0-E716-49BF-8DC7-D5D9B8F17F5D}"/>
              </a:ext>
            </a:extLst>
          </p:cNvPr>
          <p:cNvSpPr/>
          <p:nvPr/>
        </p:nvSpPr>
        <p:spPr bwMode="auto">
          <a:xfrm>
            <a:off x="2990025" y="3215734"/>
            <a:ext cx="1890967" cy="1214762"/>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en-US" altLang="ko-KR" sz="2800" dirty="0"/>
              <a:t>SW</a:t>
            </a:r>
          </a:p>
          <a:p>
            <a:pPr algn="ctr"/>
            <a:r>
              <a:rPr lang="en-US" altLang="ko-KR" sz="2800" dirty="0"/>
              <a:t>Agent</a:t>
            </a:r>
            <a:endParaRPr lang="ko-KR" altLang="en-US" sz="2800" dirty="0"/>
          </a:p>
        </p:txBody>
      </p:sp>
      <p:cxnSp>
        <p:nvCxnSpPr>
          <p:cNvPr id="131" name="꺾인 연결선 18">
            <a:extLst>
              <a:ext uri="{FF2B5EF4-FFF2-40B4-BE49-F238E27FC236}">
                <a16:creationId xmlns:a16="http://schemas.microsoft.com/office/drawing/2014/main" id="{CA50609C-13DF-44FE-837F-F0B0608F05DD}"/>
              </a:ext>
            </a:extLst>
          </p:cNvPr>
          <p:cNvCxnSpPr>
            <a:cxnSpLocks/>
            <a:stCxn id="117" idx="1"/>
            <a:endCxn id="73" idx="1"/>
          </p:cNvCxnSpPr>
          <p:nvPr/>
        </p:nvCxnSpPr>
        <p:spPr>
          <a:xfrm rot="10800000" flipH="1">
            <a:off x="502554" y="2058020"/>
            <a:ext cx="14051" cy="3615047"/>
          </a:xfrm>
          <a:prstGeom prst="bentConnector3">
            <a:avLst>
              <a:gd name="adj1" fmla="val -1626930"/>
            </a:avLst>
          </a:prstGeom>
          <a:ln w="38100"/>
        </p:spPr>
        <p:style>
          <a:lnRef idx="1">
            <a:schemeClr val="accent1"/>
          </a:lnRef>
          <a:fillRef idx="0">
            <a:schemeClr val="accent1"/>
          </a:fillRef>
          <a:effectRef idx="0">
            <a:schemeClr val="accent1"/>
          </a:effectRef>
          <a:fontRef idx="minor">
            <a:schemeClr val="tx1"/>
          </a:fontRef>
        </p:style>
      </p:cxnSp>
      <p:sp>
        <p:nvSpPr>
          <p:cNvPr id="146" name="타원 145">
            <a:extLst>
              <a:ext uri="{FF2B5EF4-FFF2-40B4-BE49-F238E27FC236}">
                <a16:creationId xmlns:a16="http://schemas.microsoft.com/office/drawing/2014/main" id="{FD3489D0-C1A5-47DC-85D3-489FE8AEE010}"/>
              </a:ext>
            </a:extLst>
          </p:cNvPr>
          <p:cNvSpPr/>
          <p:nvPr/>
        </p:nvSpPr>
        <p:spPr bwMode="auto">
          <a:xfrm>
            <a:off x="2960295" y="4994782"/>
            <a:ext cx="1890967" cy="1214762"/>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800" dirty="0"/>
              <a:t>스마트로봇</a:t>
            </a:r>
          </a:p>
        </p:txBody>
      </p:sp>
      <p:sp>
        <p:nvSpPr>
          <p:cNvPr id="23" name="모서리가 둥근 직사각형 4">
            <a:extLst>
              <a:ext uri="{FF2B5EF4-FFF2-40B4-BE49-F238E27FC236}">
                <a16:creationId xmlns:a16="http://schemas.microsoft.com/office/drawing/2014/main" id="{3844BFE1-D5A8-41A6-89A1-2B74680C2ABB}"/>
              </a:ext>
            </a:extLst>
          </p:cNvPr>
          <p:cNvSpPr/>
          <p:nvPr/>
        </p:nvSpPr>
        <p:spPr bwMode="auto">
          <a:xfrm>
            <a:off x="7460613" y="5672869"/>
            <a:ext cx="2241023" cy="536675"/>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400" dirty="0"/>
              <a:t>인공지능개발자</a:t>
            </a:r>
            <a:endParaRPr lang="en-US" altLang="ko-KR" sz="2400" dirty="0"/>
          </a:p>
        </p:txBody>
      </p:sp>
      <p:sp>
        <p:nvSpPr>
          <p:cNvPr id="4" name="TextBox 3"/>
          <p:cNvSpPr txBox="1"/>
          <p:nvPr/>
        </p:nvSpPr>
        <p:spPr>
          <a:xfrm>
            <a:off x="5379663" y="1476498"/>
            <a:ext cx="1945017" cy="1200329"/>
          </a:xfrm>
          <a:prstGeom prst="rect">
            <a:avLst/>
          </a:prstGeom>
          <a:noFill/>
        </p:spPr>
        <p:txBody>
          <a:bodyPr wrap="square" rtlCol="0">
            <a:spAutoFit/>
          </a:bodyPr>
          <a:lstStyle/>
          <a:p>
            <a:r>
              <a:rPr lang="ko-KR" altLang="en-US" sz="2400" dirty="0"/>
              <a:t>기능</a:t>
            </a:r>
            <a:r>
              <a:rPr lang="en-US" altLang="ko-KR" sz="2400" dirty="0"/>
              <a:t>, </a:t>
            </a:r>
            <a:r>
              <a:rPr lang="ko-KR" altLang="en-US" sz="2400" dirty="0"/>
              <a:t>성능</a:t>
            </a:r>
            <a:r>
              <a:rPr lang="en-US" altLang="ko-KR" sz="2400" dirty="0"/>
              <a:t>, </a:t>
            </a:r>
            <a:r>
              <a:rPr lang="ko-KR" altLang="en-US" sz="2400" dirty="0"/>
              <a:t>품질</a:t>
            </a:r>
            <a:r>
              <a:rPr lang="en-US" altLang="ko-KR" sz="2400" dirty="0"/>
              <a:t>, </a:t>
            </a:r>
            <a:r>
              <a:rPr lang="ko-KR" altLang="en-US" sz="2400" dirty="0"/>
              <a:t>오류의 책임 문제</a:t>
            </a:r>
          </a:p>
        </p:txBody>
      </p:sp>
      <p:sp>
        <p:nvSpPr>
          <p:cNvPr id="20" name="TextBox 19"/>
          <p:cNvSpPr txBox="1"/>
          <p:nvPr/>
        </p:nvSpPr>
        <p:spPr>
          <a:xfrm>
            <a:off x="5512743" y="3933056"/>
            <a:ext cx="1811937" cy="1200329"/>
          </a:xfrm>
          <a:prstGeom prst="rect">
            <a:avLst/>
          </a:prstGeom>
          <a:noFill/>
        </p:spPr>
        <p:txBody>
          <a:bodyPr wrap="square" rtlCol="0">
            <a:spAutoFit/>
          </a:bodyPr>
          <a:lstStyle/>
          <a:p>
            <a:r>
              <a:rPr lang="ko-KR" altLang="en-US" sz="2400" dirty="0"/>
              <a:t>행위의  </a:t>
            </a:r>
            <a:endParaRPr lang="en-US" altLang="ko-KR" sz="2400" dirty="0"/>
          </a:p>
          <a:p>
            <a:r>
              <a:rPr lang="ko-KR" altLang="en-US" sz="2400" dirty="0"/>
              <a:t>결과에 대한</a:t>
            </a:r>
            <a:endParaRPr lang="en-US" altLang="ko-KR" sz="2400" dirty="0"/>
          </a:p>
          <a:p>
            <a:r>
              <a:rPr lang="ko-KR" altLang="en-US" sz="2400" dirty="0"/>
              <a:t>책임 문제</a:t>
            </a:r>
          </a:p>
        </p:txBody>
      </p:sp>
      <p:cxnSp>
        <p:nvCxnSpPr>
          <p:cNvPr id="8" name="꺾인 연결선 7"/>
          <p:cNvCxnSpPr>
            <a:stCxn id="121" idx="6"/>
            <a:endCxn id="20" idx="1"/>
          </p:cNvCxnSpPr>
          <p:nvPr/>
        </p:nvCxnSpPr>
        <p:spPr>
          <a:xfrm>
            <a:off x="4880992" y="3823115"/>
            <a:ext cx="631751" cy="71010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꺾인 연결선 9"/>
          <p:cNvCxnSpPr>
            <a:stCxn id="146" idx="6"/>
            <a:endCxn id="20" idx="1"/>
          </p:cNvCxnSpPr>
          <p:nvPr/>
        </p:nvCxnSpPr>
        <p:spPr>
          <a:xfrm flipV="1">
            <a:off x="4851262" y="4533221"/>
            <a:ext cx="661481" cy="106894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꺾인 연결선 26"/>
          <p:cNvCxnSpPr>
            <a:stCxn id="89" idx="6"/>
            <a:endCxn id="4" idx="1"/>
          </p:cNvCxnSpPr>
          <p:nvPr/>
        </p:nvCxnSpPr>
        <p:spPr>
          <a:xfrm>
            <a:off x="4851262" y="2063973"/>
            <a:ext cx="528401" cy="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텍스트 개체 틀 8">
            <a:extLst>
              <a:ext uri="{FF2B5EF4-FFF2-40B4-BE49-F238E27FC236}">
                <a16:creationId xmlns:a16="http://schemas.microsoft.com/office/drawing/2014/main" id="{6B83280B-8DA8-44D1-8DE0-35F1C36C4480}"/>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6184375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SW Agent : </a:t>
            </a:r>
            <a:r>
              <a:rPr lang="ko-KR" altLang="en-US" dirty="0" err="1"/>
              <a:t>로보어드바이저와</a:t>
            </a:r>
            <a:r>
              <a:rPr lang="ko-KR" altLang="en-US" dirty="0"/>
              <a:t> 일임매매</a:t>
            </a:r>
          </a:p>
        </p:txBody>
      </p:sp>
      <p:sp>
        <p:nvSpPr>
          <p:cNvPr id="6" name="텍스트 개체 틀 5"/>
          <p:cNvSpPr>
            <a:spLocks noGrp="1"/>
          </p:cNvSpPr>
          <p:nvPr>
            <p:ph type="body" sz="quarter" idx="10"/>
          </p:nvPr>
        </p:nvSpPr>
        <p:spPr/>
        <p:txBody>
          <a:bodyPr/>
          <a:lstStyle/>
          <a:p>
            <a:endParaRPr lang="ko-KR" altLang="en-US" dirty="0"/>
          </a:p>
        </p:txBody>
      </p:sp>
      <p:pic>
        <p:nvPicPr>
          <p:cNvPr id="2" name="그림 1">
            <a:extLst>
              <a:ext uri="{FF2B5EF4-FFF2-40B4-BE49-F238E27FC236}">
                <a16:creationId xmlns:a16="http://schemas.microsoft.com/office/drawing/2014/main" id="{66E99012-470E-43AA-8998-0102E93D7375}"/>
              </a:ext>
            </a:extLst>
          </p:cNvPr>
          <p:cNvPicPr>
            <a:picLocks noChangeAspect="1"/>
          </p:cNvPicPr>
          <p:nvPr/>
        </p:nvPicPr>
        <p:blipFill>
          <a:blip r:embed="rId3"/>
          <a:stretch>
            <a:fillRect/>
          </a:stretch>
        </p:blipFill>
        <p:spPr>
          <a:xfrm>
            <a:off x="232364" y="964075"/>
            <a:ext cx="9441272" cy="4929850"/>
          </a:xfrm>
          <a:prstGeom prst="rect">
            <a:avLst/>
          </a:prstGeom>
        </p:spPr>
      </p:pic>
    </p:spTree>
    <p:extLst>
      <p:ext uri="{BB962C8B-B14F-4D97-AF65-F5344CB8AC3E}">
        <p14:creationId xmlns:p14="http://schemas.microsoft.com/office/powerpoint/2010/main" val="35023220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SW Agent : </a:t>
            </a:r>
            <a:r>
              <a:rPr lang="ko-KR" altLang="en-US" dirty="0" err="1"/>
              <a:t>로보어드바이저와</a:t>
            </a:r>
            <a:r>
              <a:rPr lang="ko-KR" altLang="en-US" dirty="0"/>
              <a:t> 일임매매</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258798"/>
            <a:ext cx="9850272" cy="338554"/>
          </a:xfrm>
          <a:prstGeom prst="rect">
            <a:avLst/>
          </a:prstGeom>
        </p:spPr>
        <p:txBody>
          <a:bodyPr wrap="square">
            <a:spAutoFit/>
          </a:bodyPr>
          <a:lstStyle/>
          <a:p>
            <a:r>
              <a:rPr lang="ko-KR" altLang="en-US" dirty="0"/>
              <a:t>출처 </a:t>
            </a:r>
            <a:r>
              <a:rPr lang="en-US" altLang="ko-KR" dirty="0"/>
              <a:t>: https://www.lawtimes.co.kr/legal-info/Legal-Counsel-View?serial=1945</a:t>
            </a:r>
            <a:endParaRPr lang="ko-KR" altLang="en-US" dirty="0"/>
          </a:p>
        </p:txBody>
      </p:sp>
      <p:sp>
        <p:nvSpPr>
          <p:cNvPr id="9" name="TextBox 8"/>
          <p:cNvSpPr txBox="1"/>
          <p:nvPr/>
        </p:nvSpPr>
        <p:spPr>
          <a:xfrm>
            <a:off x="272480" y="692696"/>
            <a:ext cx="9361040" cy="1477328"/>
          </a:xfrm>
          <a:prstGeom prst="rect">
            <a:avLst/>
          </a:prstGeom>
          <a:noFill/>
          <a:ln w="25400">
            <a:solidFill>
              <a:schemeClr val="tx1"/>
            </a:solidFill>
          </a:ln>
        </p:spPr>
        <p:txBody>
          <a:bodyPr wrap="square" rtlCol="0">
            <a:spAutoFit/>
          </a:bodyPr>
          <a:lstStyle/>
          <a:p>
            <a:r>
              <a:rPr lang="en-US" altLang="ko-KR" sz="1800" dirty="0"/>
              <a:t>(</a:t>
            </a:r>
            <a:r>
              <a:rPr lang="ko-KR" altLang="en-US" sz="1800" dirty="0"/>
              <a:t>질의</a:t>
            </a:r>
            <a:r>
              <a:rPr lang="en-US" altLang="ko-KR" sz="1800" dirty="0"/>
              <a:t>) </a:t>
            </a:r>
            <a:r>
              <a:rPr lang="ko-KR" altLang="en-US" sz="1800" dirty="0"/>
              <a:t>저는 증권투자를 하면서 제가 주식투자의 경험이 없는데다가 </a:t>
            </a:r>
            <a:r>
              <a:rPr lang="ko-KR" altLang="en-US" sz="1800" dirty="0" err="1"/>
              <a:t>甲증권회사의</a:t>
            </a:r>
            <a:r>
              <a:rPr lang="ko-KR" altLang="en-US" sz="1800" dirty="0"/>
              <a:t> 직원 乙이 주식매매를 해주겠다고 자청하여 그에게 주식의 매매를 일임하였는데</a:t>
            </a:r>
            <a:r>
              <a:rPr lang="en-US" altLang="ko-KR" sz="1800" dirty="0"/>
              <a:t>, 5</a:t>
            </a:r>
            <a:r>
              <a:rPr lang="ko-KR" altLang="en-US" sz="1800" dirty="0" err="1"/>
              <a:t>개월만에</a:t>
            </a:r>
            <a:r>
              <a:rPr lang="ko-KR" altLang="en-US" sz="1800" dirty="0"/>
              <a:t> 제 가 투자한 투자금은 절반으로 줄었습니다</a:t>
            </a:r>
            <a:r>
              <a:rPr lang="en-US" altLang="ko-KR" sz="1800" dirty="0"/>
              <a:t>. </a:t>
            </a:r>
            <a:r>
              <a:rPr lang="ko-KR" altLang="en-US" sz="1800" dirty="0"/>
              <a:t>이러한 경우 증권회사의 직원인 乙이 고객의 주식을 포괄적으로 </a:t>
            </a:r>
            <a:r>
              <a:rPr lang="ko-KR" altLang="en-US" sz="1800" dirty="0" err="1"/>
              <a:t>위임받아</a:t>
            </a:r>
            <a:r>
              <a:rPr lang="ko-KR" altLang="en-US" sz="1800" dirty="0"/>
              <a:t> 매매를 하는 것이 위법이 아닌지</a:t>
            </a:r>
            <a:r>
              <a:rPr lang="en-US" altLang="ko-KR" sz="1800" dirty="0"/>
              <a:t>, </a:t>
            </a:r>
            <a:r>
              <a:rPr lang="ko-KR" altLang="en-US" sz="1800" dirty="0"/>
              <a:t>그리고 그것이 합법적이라고 하여도 저의 경우와 같이 손해를 보게 된 경우 乙에게 손해배상을 청구할 수는 없는지요</a:t>
            </a:r>
            <a:r>
              <a:rPr lang="en-US" altLang="ko-KR" sz="1800" dirty="0"/>
              <a:t>?</a:t>
            </a:r>
            <a:endParaRPr lang="en-US" altLang="ko-KR" sz="1800" dirty="0">
              <a:latin typeface="+mn-ea"/>
              <a:ea typeface="+mn-ea"/>
            </a:endParaRPr>
          </a:p>
        </p:txBody>
      </p:sp>
      <p:sp>
        <p:nvSpPr>
          <p:cNvPr id="10" name="TextBox 9"/>
          <p:cNvSpPr txBox="1"/>
          <p:nvPr/>
        </p:nvSpPr>
        <p:spPr>
          <a:xfrm>
            <a:off x="272480" y="2276872"/>
            <a:ext cx="9361040" cy="3970318"/>
          </a:xfrm>
          <a:prstGeom prst="rect">
            <a:avLst/>
          </a:prstGeom>
          <a:noFill/>
          <a:ln w="25400">
            <a:solidFill>
              <a:schemeClr val="tx1"/>
            </a:solidFill>
          </a:ln>
        </p:spPr>
        <p:txBody>
          <a:bodyPr wrap="square" rtlCol="0">
            <a:spAutoFit/>
          </a:bodyPr>
          <a:lstStyle/>
          <a:p>
            <a:r>
              <a:rPr lang="en-US" altLang="ko-KR" sz="1800" dirty="0"/>
              <a:t>(</a:t>
            </a:r>
            <a:r>
              <a:rPr lang="ko-KR" altLang="en-US" sz="1800" dirty="0"/>
              <a:t>판례</a:t>
            </a:r>
            <a:r>
              <a:rPr lang="en-US" altLang="ko-KR" sz="1800" dirty="0"/>
              <a:t>) </a:t>
            </a:r>
            <a:r>
              <a:rPr lang="ko-KR" altLang="en-US" sz="1800" dirty="0"/>
              <a:t>증권회사와 고객 사이에 주식의 포괄적 일임매매의 약정이 있는 경우에 </a:t>
            </a:r>
            <a:r>
              <a:rPr lang="en-US" altLang="ko-KR" sz="1800" dirty="0"/>
              <a:t>(</a:t>
            </a:r>
            <a:r>
              <a:rPr lang="ko-KR" altLang="en-US" sz="1800" dirty="0"/>
              <a:t>중략</a:t>
            </a:r>
            <a:r>
              <a:rPr lang="en-US" altLang="ko-KR" sz="1800" dirty="0"/>
              <a:t>) </a:t>
            </a:r>
            <a:r>
              <a:rPr lang="ko-KR" altLang="en-US" sz="1800" dirty="0"/>
              <a:t>증권회사가 고객과 포괄적 일임매매약정을 하였음을 기화로 그 </a:t>
            </a:r>
            <a:r>
              <a:rPr lang="ko-KR" altLang="en-US" sz="1800" b="1" u="sng" dirty="0"/>
              <a:t>직원이 충실의무를 위반하여 고객의 이익을 무시하고 회사의 영업 실적만을 증대시키기 위하여 무리하게 빈번한 회전매매를 함으로써 고객에게 손해를 입힌 경우에는 과당매매행위로서 불법행위가 성립</a:t>
            </a:r>
            <a:r>
              <a:rPr lang="ko-KR" altLang="en-US" sz="1800" dirty="0"/>
              <a:t>된다</a:t>
            </a:r>
            <a:r>
              <a:rPr lang="en-US" altLang="ko-KR" sz="1800" dirty="0"/>
              <a:t>.</a:t>
            </a:r>
          </a:p>
          <a:p>
            <a:endParaRPr lang="en-US" altLang="ko-KR" sz="1800" dirty="0"/>
          </a:p>
          <a:p>
            <a:r>
              <a:rPr lang="ko-KR" altLang="en-US" sz="1800" dirty="0"/>
              <a:t> 증권회사의 직원이 충실의무를 위반하여 과당매매행위를 한 것인지의 여부는 고객구좌에 대한 증권회사의 지배여부</a:t>
            </a:r>
            <a:r>
              <a:rPr lang="en-US" altLang="ko-KR" sz="1800" dirty="0"/>
              <a:t>, </a:t>
            </a:r>
            <a:r>
              <a:rPr lang="ko-KR" altLang="en-US" sz="1800" dirty="0"/>
              <a:t>주식매매의 동기 및 경위</a:t>
            </a:r>
            <a:r>
              <a:rPr lang="en-US" altLang="ko-KR" sz="1800" dirty="0"/>
              <a:t>, </a:t>
            </a:r>
            <a:r>
              <a:rPr lang="ko-KR" altLang="en-US" sz="1800" dirty="0"/>
              <a:t>거래기간과 매매횟수 및 양자의 비율</a:t>
            </a:r>
            <a:r>
              <a:rPr lang="en-US" altLang="ko-KR" sz="1800" dirty="0"/>
              <a:t>, </a:t>
            </a:r>
            <a:r>
              <a:rPr lang="ko-KR" altLang="en-US" sz="1800" dirty="0"/>
              <a:t>매입주식의 평균적 보유기간</a:t>
            </a:r>
            <a:r>
              <a:rPr lang="en-US" altLang="ko-KR" sz="1800" dirty="0"/>
              <a:t>, </a:t>
            </a:r>
            <a:r>
              <a:rPr lang="ko-KR" altLang="en-US" sz="1800" dirty="0"/>
              <a:t>매매주식 중 단기매매가 차지하는 비율</a:t>
            </a:r>
            <a:r>
              <a:rPr lang="en-US" altLang="ko-KR" sz="1800" dirty="0"/>
              <a:t>, </a:t>
            </a:r>
            <a:r>
              <a:rPr lang="ko-KR" altLang="en-US" sz="1800" dirty="0"/>
              <a:t>동일 주식의 매입</a:t>
            </a:r>
            <a:r>
              <a:rPr lang="en-US" altLang="ko-KR" sz="1800" dirty="0"/>
              <a:t>·</a:t>
            </a:r>
            <a:r>
              <a:rPr lang="ko-KR" altLang="en-US" sz="1800" dirty="0"/>
              <a:t>매도를 반복 한 것인지의 여부</a:t>
            </a:r>
            <a:r>
              <a:rPr lang="en-US" altLang="ko-KR" sz="1800" dirty="0"/>
              <a:t>, </a:t>
            </a:r>
            <a:r>
              <a:rPr lang="ko-KR" altLang="en-US" sz="1800" dirty="0"/>
              <a:t>수수료 등 비용을 공제한 후의 이익여부</a:t>
            </a:r>
            <a:r>
              <a:rPr lang="en-US" altLang="ko-KR" sz="1800" dirty="0"/>
              <a:t>, </a:t>
            </a:r>
            <a:r>
              <a:rPr lang="ko-KR" altLang="en-US" sz="1800" dirty="0" err="1"/>
              <a:t>운용액</a:t>
            </a:r>
            <a:r>
              <a:rPr lang="ko-KR" altLang="en-US" sz="1800" dirty="0"/>
              <a:t> 및 운용기간에 비추어 본 </a:t>
            </a:r>
            <a:r>
              <a:rPr lang="ko-KR" altLang="en-US" sz="1800" dirty="0" err="1"/>
              <a:t>수수료액의</a:t>
            </a:r>
            <a:r>
              <a:rPr lang="ko-KR" altLang="en-US" sz="1800" dirty="0"/>
              <a:t> 과다여부</a:t>
            </a:r>
            <a:r>
              <a:rPr lang="en-US" altLang="ko-KR" sz="1800" dirty="0"/>
              <a:t>, </a:t>
            </a:r>
            <a:r>
              <a:rPr lang="ko-KR" altLang="en-US" sz="1800" dirty="0"/>
              <a:t>손해액에서 수수료가 차지하는 비율</a:t>
            </a:r>
            <a:r>
              <a:rPr lang="en-US" altLang="ko-KR" sz="1800" dirty="0"/>
              <a:t>, </a:t>
            </a:r>
            <a:r>
              <a:rPr lang="ko-KR" altLang="en-US" sz="1800" dirty="0"/>
              <a:t>단기매매가 많이 이루어져야 할 특별한 사정이 있는지의 여부 등 제반 사정을 참작하여 </a:t>
            </a:r>
            <a:r>
              <a:rPr lang="ko-KR" altLang="en-US" sz="1800" b="1" u="sng" dirty="0"/>
              <a:t>주식매매의 반복이 전문가로서의 합리적인 선택이라고 볼 수 있는지의 여부를 기준으로 판단</a:t>
            </a:r>
            <a:r>
              <a:rPr lang="ko-KR" altLang="en-US" sz="1800" dirty="0"/>
              <a:t>한다</a:t>
            </a:r>
            <a:r>
              <a:rPr lang="en-US" altLang="ko-KR" sz="1800" dirty="0"/>
              <a:t>.</a:t>
            </a:r>
          </a:p>
          <a:p>
            <a:endParaRPr lang="en-US" altLang="ko-KR" sz="1800" dirty="0">
              <a:latin typeface="+mn-ea"/>
              <a:ea typeface="+mn-ea"/>
            </a:endParaRPr>
          </a:p>
          <a:p>
            <a:r>
              <a:rPr lang="ko-KR" altLang="en-US" sz="1800" dirty="0"/>
              <a:t>대법원 </a:t>
            </a:r>
            <a:r>
              <a:rPr lang="en-US" altLang="ko-KR" sz="1800" dirty="0"/>
              <a:t>1996. 8. 23. </a:t>
            </a:r>
            <a:r>
              <a:rPr lang="ko-KR" altLang="en-US" sz="1800" dirty="0"/>
              <a:t>선고 </a:t>
            </a:r>
            <a:r>
              <a:rPr lang="en-US" altLang="ko-KR" sz="1800" dirty="0"/>
              <a:t>94</a:t>
            </a:r>
            <a:r>
              <a:rPr lang="ko-KR" altLang="en-US" sz="1800" dirty="0"/>
              <a:t>다</a:t>
            </a:r>
            <a:r>
              <a:rPr lang="en-US" altLang="ko-KR" sz="1800" dirty="0"/>
              <a:t>38199 </a:t>
            </a:r>
            <a:r>
              <a:rPr lang="ko-KR" altLang="en-US" sz="1800" dirty="0"/>
              <a:t>판결</a:t>
            </a:r>
            <a:r>
              <a:rPr lang="en-US" altLang="ko-KR" sz="1800" dirty="0"/>
              <a:t>, </a:t>
            </a:r>
            <a:r>
              <a:rPr lang="ko-KR" altLang="en-US" sz="1800" dirty="0"/>
              <a:t>대법원 </a:t>
            </a:r>
            <a:r>
              <a:rPr lang="en-US" altLang="ko-KR" sz="1800" dirty="0"/>
              <a:t>1997. 10. 24. </a:t>
            </a:r>
            <a:r>
              <a:rPr lang="ko-KR" altLang="en-US" sz="1800" dirty="0"/>
              <a:t>선고 </a:t>
            </a:r>
            <a:r>
              <a:rPr lang="en-US" altLang="ko-KR" sz="1800" dirty="0"/>
              <a:t>97</a:t>
            </a:r>
            <a:r>
              <a:rPr lang="ko-KR" altLang="en-US" sz="1800" dirty="0"/>
              <a:t>다</a:t>
            </a:r>
            <a:r>
              <a:rPr lang="en-US" altLang="ko-KR" sz="1800" dirty="0"/>
              <a:t>24603 </a:t>
            </a:r>
            <a:r>
              <a:rPr lang="ko-KR" altLang="en-US" sz="1800" dirty="0"/>
              <a:t>판결</a:t>
            </a:r>
            <a:endParaRPr lang="en-US" altLang="ko-KR" sz="1800" dirty="0">
              <a:latin typeface="+mn-ea"/>
              <a:ea typeface="+mn-ea"/>
            </a:endParaRPr>
          </a:p>
        </p:txBody>
      </p:sp>
    </p:spTree>
    <p:extLst>
      <p:ext uri="{BB962C8B-B14F-4D97-AF65-F5344CB8AC3E}">
        <p14:creationId xmlns:p14="http://schemas.microsoft.com/office/powerpoint/2010/main" val="20017062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SW Agent : </a:t>
            </a:r>
            <a:r>
              <a:rPr lang="ko-KR" altLang="en-US" dirty="0" err="1"/>
              <a:t>로보어드바이저와</a:t>
            </a:r>
            <a:r>
              <a:rPr lang="ko-KR" altLang="en-US" dirty="0"/>
              <a:t> 일임매매</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258798"/>
            <a:ext cx="9850272" cy="338554"/>
          </a:xfrm>
          <a:prstGeom prst="rect">
            <a:avLst/>
          </a:prstGeom>
        </p:spPr>
        <p:txBody>
          <a:bodyPr wrap="square">
            <a:spAutoFit/>
          </a:bodyPr>
          <a:lstStyle/>
          <a:p>
            <a:r>
              <a:rPr lang="ko-KR" altLang="en-US" dirty="0"/>
              <a:t>출처 </a:t>
            </a:r>
            <a:r>
              <a:rPr lang="en-US" altLang="ko-KR" dirty="0"/>
              <a:t>: </a:t>
            </a:r>
            <a:r>
              <a:rPr lang="ko-KR" altLang="en-US" dirty="0" err="1"/>
              <a:t>채원영</a:t>
            </a:r>
            <a:r>
              <a:rPr lang="en-US" altLang="ko-KR" dirty="0"/>
              <a:t>(2018), “</a:t>
            </a:r>
            <a:r>
              <a:rPr lang="ko-KR" altLang="en-US" dirty="0" err="1"/>
              <a:t>로보어드바이저의</a:t>
            </a:r>
            <a:r>
              <a:rPr lang="ko-KR" altLang="en-US" dirty="0"/>
              <a:t> 잠재적 위험과 시사점</a:t>
            </a:r>
            <a:r>
              <a:rPr lang="en-US" altLang="ko-KR" dirty="0"/>
              <a:t>”, </a:t>
            </a:r>
            <a:r>
              <a:rPr lang="ko-KR" altLang="en-US" dirty="0"/>
              <a:t>보험연구원</a:t>
            </a:r>
          </a:p>
        </p:txBody>
      </p:sp>
      <p:sp>
        <p:nvSpPr>
          <p:cNvPr id="7" name="내용 개체 틀 1"/>
          <p:cNvSpPr>
            <a:spLocks noGrp="1"/>
          </p:cNvSpPr>
          <p:nvPr>
            <p:ph idx="1"/>
          </p:nvPr>
        </p:nvSpPr>
        <p:spPr>
          <a:xfrm>
            <a:off x="1796" y="620687"/>
            <a:ext cx="9904204" cy="6237313"/>
          </a:xfrm>
        </p:spPr>
        <p:txBody>
          <a:bodyPr/>
          <a:lstStyle/>
          <a:p>
            <a:r>
              <a:rPr lang="ko-KR" altLang="en-US" dirty="0" err="1"/>
              <a:t>로보어드바이저의</a:t>
            </a:r>
            <a:r>
              <a:rPr lang="ko-KR" altLang="en-US" dirty="0"/>
              <a:t> 잠재적 위험은 알고리즘의 품질</a:t>
            </a:r>
            <a:r>
              <a:rPr lang="en-US" altLang="ko-KR" dirty="0"/>
              <a:t>/</a:t>
            </a:r>
            <a:r>
              <a:rPr lang="ko-KR" altLang="en-US" dirty="0"/>
              <a:t>성능 문제인가</a:t>
            </a:r>
            <a:r>
              <a:rPr lang="en-US" altLang="ko-KR" dirty="0"/>
              <a:t>? </a:t>
            </a:r>
          </a:p>
        </p:txBody>
      </p:sp>
      <p:pic>
        <p:nvPicPr>
          <p:cNvPr id="2" name="그림 1"/>
          <p:cNvPicPr>
            <a:picLocks noChangeAspect="1"/>
          </p:cNvPicPr>
          <p:nvPr/>
        </p:nvPicPr>
        <p:blipFill>
          <a:blip r:embed="rId3"/>
          <a:stretch>
            <a:fillRect/>
          </a:stretch>
        </p:blipFill>
        <p:spPr>
          <a:xfrm>
            <a:off x="560512" y="1343805"/>
            <a:ext cx="8620125" cy="4791075"/>
          </a:xfrm>
          <a:prstGeom prst="rect">
            <a:avLst/>
          </a:prstGeom>
        </p:spPr>
      </p:pic>
      <p:cxnSp>
        <p:nvCxnSpPr>
          <p:cNvPr id="11" name="직선 연결선 10">
            <a:extLst>
              <a:ext uri="{FF2B5EF4-FFF2-40B4-BE49-F238E27FC236}">
                <a16:creationId xmlns:a16="http://schemas.microsoft.com/office/drawing/2014/main" id="{8C1EC99C-8309-4E59-827B-2FE90DAA02BD}"/>
              </a:ext>
            </a:extLst>
          </p:cNvPr>
          <p:cNvCxnSpPr>
            <a:cxnSpLocks/>
          </p:cNvCxnSpPr>
          <p:nvPr/>
        </p:nvCxnSpPr>
        <p:spPr>
          <a:xfrm>
            <a:off x="899717" y="3284984"/>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8C1EC99C-8309-4E59-827B-2FE90DAA02BD}"/>
              </a:ext>
            </a:extLst>
          </p:cNvPr>
          <p:cNvCxnSpPr>
            <a:cxnSpLocks/>
          </p:cNvCxnSpPr>
          <p:nvPr/>
        </p:nvCxnSpPr>
        <p:spPr>
          <a:xfrm>
            <a:off x="899717" y="3645024"/>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8C1EC99C-8309-4E59-827B-2FE90DAA02BD}"/>
              </a:ext>
            </a:extLst>
          </p:cNvPr>
          <p:cNvCxnSpPr>
            <a:cxnSpLocks/>
          </p:cNvCxnSpPr>
          <p:nvPr/>
        </p:nvCxnSpPr>
        <p:spPr>
          <a:xfrm>
            <a:off x="992560" y="2564904"/>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8C1EC99C-8309-4E59-827B-2FE90DAA02BD}"/>
              </a:ext>
            </a:extLst>
          </p:cNvPr>
          <p:cNvCxnSpPr>
            <a:cxnSpLocks/>
          </p:cNvCxnSpPr>
          <p:nvPr/>
        </p:nvCxnSpPr>
        <p:spPr>
          <a:xfrm>
            <a:off x="992560" y="2924944"/>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1904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 </a:t>
            </a:r>
            <a:r>
              <a:rPr lang="en-US" altLang="ko-KR" dirty="0"/>
              <a:t>: </a:t>
            </a:r>
            <a:r>
              <a:rPr lang="ko-KR" altLang="en-US" dirty="0"/>
              <a:t>자율주행차의 사고 책임</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258798"/>
            <a:ext cx="9850272" cy="338554"/>
          </a:xfrm>
          <a:prstGeom prst="rect">
            <a:avLst/>
          </a:prstGeom>
        </p:spPr>
        <p:txBody>
          <a:bodyPr wrap="square">
            <a:spAutoFit/>
          </a:bodyPr>
          <a:lstStyle/>
          <a:p>
            <a:r>
              <a:rPr lang="ko-KR" altLang="en-US" dirty="0"/>
              <a:t>출처 </a:t>
            </a:r>
            <a:r>
              <a:rPr lang="en-US" altLang="ko-KR" dirty="0"/>
              <a:t>: </a:t>
            </a:r>
            <a:r>
              <a:rPr lang="ko-KR" altLang="en-US" dirty="0"/>
              <a:t>이중기</a:t>
            </a:r>
            <a:r>
              <a:rPr lang="en-US" altLang="ko-KR" dirty="0"/>
              <a:t>(2017), </a:t>
            </a:r>
            <a:r>
              <a:rPr lang="ko-KR" altLang="en-US" dirty="0" err="1"/>
              <a:t>자율주행차의</a:t>
            </a:r>
            <a:r>
              <a:rPr lang="ko-KR" altLang="en-US" dirty="0"/>
              <a:t> 등장으로 인한 </a:t>
            </a:r>
            <a:r>
              <a:rPr lang="ko-KR" altLang="en-US" dirty="0" err="1"/>
              <a:t>책입법제와</a:t>
            </a:r>
            <a:r>
              <a:rPr lang="ko-KR" altLang="en-US" dirty="0"/>
              <a:t> 자동차</a:t>
            </a:r>
            <a:r>
              <a:rPr lang="en-US" altLang="ko-KR" dirty="0"/>
              <a:t>/</a:t>
            </a:r>
            <a:r>
              <a:rPr lang="ko-KR" altLang="en-US" dirty="0"/>
              <a:t>교통법제 개편방향</a:t>
            </a:r>
          </a:p>
        </p:txBody>
      </p:sp>
      <p:sp>
        <p:nvSpPr>
          <p:cNvPr id="2" name="모서리가 둥근 직사각형 1"/>
          <p:cNvSpPr/>
          <p:nvPr/>
        </p:nvSpPr>
        <p:spPr bwMode="auto">
          <a:xfrm>
            <a:off x="1568624" y="3508592"/>
            <a:ext cx="1728192" cy="936104"/>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3200" dirty="0" err="1"/>
              <a:t>운행자</a:t>
            </a:r>
            <a:endParaRPr lang="en-US" altLang="ko-KR" sz="3200" dirty="0"/>
          </a:p>
          <a:p>
            <a:pPr algn="ctr"/>
            <a:r>
              <a:rPr lang="en-US" altLang="ko-KR" sz="2000" dirty="0"/>
              <a:t>(</a:t>
            </a:r>
            <a:r>
              <a:rPr lang="ko-KR" altLang="en-US" sz="2000" dirty="0"/>
              <a:t>운행이익</a:t>
            </a:r>
            <a:r>
              <a:rPr lang="en-US" altLang="ko-KR" sz="2000" dirty="0"/>
              <a:t>)</a:t>
            </a:r>
            <a:endParaRPr lang="ko-KR" altLang="en-US" sz="2000" dirty="0"/>
          </a:p>
        </p:txBody>
      </p:sp>
      <p:sp>
        <p:nvSpPr>
          <p:cNvPr id="9" name="모서리가 둥근 직사각형 8"/>
          <p:cNvSpPr/>
          <p:nvPr/>
        </p:nvSpPr>
        <p:spPr bwMode="auto">
          <a:xfrm>
            <a:off x="6609184" y="3502648"/>
            <a:ext cx="1728192" cy="936104"/>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3200" dirty="0"/>
              <a:t>제조자</a:t>
            </a:r>
            <a:endParaRPr lang="ko-KR" altLang="en-US" sz="2000" dirty="0"/>
          </a:p>
        </p:txBody>
      </p:sp>
      <p:sp>
        <p:nvSpPr>
          <p:cNvPr id="10" name="모서리가 둥근 직사각형 9"/>
          <p:cNvSpPr/>
          <p:nvPr/>
        </p:nvSpPr>
        <p:spPr bwMode="auto">
          <a:xfrm>
            <a:off x="5664693" y="4804206"/>
            <a:ext cx="1728192" cy="68899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en-US" altLang="ko-KR" sz="2000" dirty="0"/>
              <a:t>HW</a:t>
            </a:r>
            <a:r>
              <a:rPr lang="ko-KR" altLang="en-US" sz="2000" dirty="0"/>
              <a:t>제조자</a:t>
            </a:r>
            <a:endParaRPr lang="ko-KR" altLang="en-US" sz="1400" dirty="0"/>
          </a:p>
        </p:txBody>
      </p:sp>
      <p:sp>
        <p:nvSpPr>
          <p:cNvPr id="11" name="모서리가 둥근 직사각형 10"/>
          <p:cNvSpPr/>
          <p:nvPr/>
        </p:nvSpPr>
        <p:spPr bwMode="auto">
          <a:xfrm>
            <a:off x="7833321" y="4795099"/>
            <a:ext cx="1728192" cy="68899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en-US" altLang="ko-KR" sz="2000" dirty="0"/>
              <a:t>SW</a:t>
            </a:r>
            <a:r>
              <a:rPr lang="ko-KR" altLang="en-US" sz="2000" dirty="0"/>
              <a:t>개발자</a:t>
            </a:r>
            <a:endParaRPr lang="ko-KR" altLang="en-US" sz="1400" dirty="0"/>
          </a:p>
        </p:txBody>
      </p:sp>
      <p:sp>
        <p:nvSpPr>
          <p:cNvPr id="12" name="모서리가 둥근 직사각형 11"/>
          <p:cNvSpPr/>
          <p:nvPr/>
        </p:nvSpPr>
        <p:spPr bwMode="auto">
          <a:xfrm>
            <a:off x="359844" y="4795099"/>
            <a:ext cx="1728192" cy="68899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000" dirty="0"/>
              <a:t>운전자</a:t>
            </a:r>
            <a:endParaRPr lang="ko-KR" altLang="en-US" sz="1400" dirty="0"/>
          </a:p>
        </p:txBody>
      </p:sp>
      <p:sp>
        <p:nvSpPr>
          <p:cNvPr id="13" name="모서리가 둥근 직사각형 12"/>
          <p:cNvSpPr/>
          <p:nvPr/>
        </p:nvSpPr>
        <p:spPr bwMode="auto">
          <a:xfrm>
            <a:off x="2940035" y="4795099"/>
            <a:ext cx="1728192" cy="688996"/>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2000" dirty="0"/>
              <a:t>소유자</a:t>
            </a:r>
            <a:endParaRPr lang="en-US" altLang="ko-KR" sz="2000" dirty="0"/>
          </a:p>
          <a:p>
            <a:pPr algn="ctr"/>
            <a:r>
              <a:rPr lang="en-US" altLang="ko-KR" sz="2000" dirty="0"/>
              <a:t>(</a:t>
            </a:r>
            <a:r>
              <a:rPr lang="ko-KR" altLang="en-US" sz="2000" dirty="0"/>
              <a:t>운행회사</a:t>
            </a:r>
            <a:r>
              <a:rPr lang="en-US" altLang="ko-KR" sz="2000" dirty="0"/>
              <a:t>)</a:t>
            </a:r>
            <a:endParaRPr lang="ko-KR" altLang="en-US" sz="1400" dirty="0"/>
          </a:p>
        </p:txBody>
      </p:sp>
      <p:cxnSp>
        <p:nvCxnSpPr>
          <p:cNvPr id="5" name="꺾인 연결선 4"/>
          <p:cNvCxnSpPr>
            <a:stCxn id="2" idx="2"/>
            <a:endCxn id="12" idx="0"/>
          </p:cNvCxnSpPr>
          <p:nvPr/>
        </p:nvCxnSpPr>
        <p:spPr>
          <a:xfrm rot="5400000">
            <a:off x="1653129" y="4015507"/>
            <a:ext cx="350403" cy="12087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꺾인 연결선 13"/>
          <p:cNvCxnSpPr>
            <a:stCxn id="2" idx="2"/>
            <a:endCxn id="13" idx="0"/>
          </p:cNvCxnSpPr>
          <p:nvPr/>
        </p:nvCxnSpPr>
        <p:spPr>
          <a:xfrm rot="16200000" flipH="1">
            <a:off x="2943224" y="3934191"/>
            <a:ext cx="350403" cy="1371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꺾인 연결선 17"/>
          <p:cNvCxnSpPr>
            <a:stCxn id="9" idx="2"/>
            <a:endCxn id="11" idx="0"/>
          </p:cNvCxnSpPr>
          <p:nvPr/>
        </p:nvCxnSpPr>
        <p:spPr>
          <a:xfrm rot="16200000" flipH="1">
            <a:off x="7907175" y="4004856"/>
            <a:ext cx="356347" cy="12241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꺾인 연결선 20"/>
          <p:cNvCxnSpPr>
            <a:stCxn id="9" idx="2"/>
            <a:endCxn id="10" idx="0"/>
          </p:cNvCxnSpPr>
          <p:nvPr/>
        </p:nvCxnSpPr>
        <p:spPr>
          <a:xfrm rot="5400000">
            <a:off x="6818308" y="4149234"/>
            <a:ext cx="365454" cy="9444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오른쪽 화살표 19"/>
          <p:cNvSpPr/>
          <p:nvPr/>
        </p:nvSpPr>
        <p:spPr bwMode="auto">
          <a:xfrm>
            <a:off x="3789465" y="3829654"/>
            <a:ext cx="2459677" cy="504056"/>
          </a:xfrm>
          <a:prstGeom prst="rightArrow">
            <a:avLst/>
          </a:prstGeom>
          <a:solidFill>
            <a:srgbClr val="0070C0"/>
          </a:solidFill>
          <a:ln w="9525">
            <a:noFill/>
            <a:round/>
            <a:headEnd/>
            <a:tailEnd/>
          </a:ln>
        </p:spPr>
        <p:txBody>
          <a:bodyPr wrap="none" rtlCol="0" anchor="ctr"/>
          <a:lstStyle/>
          <a:p>
            <a:pPr algn="ctr"/>
            <a:endParaRPr lang="ko-KR" altLang="en-US" sz="1800"/>
          </a:p>
        </p:txBody>
      </p:sp>
      <p:sp>
        <p:nvSpPr>
          <p:cNvPr id="22" name="TextBox 21"/>
          <p:cNvSpPr txBox="1"/>
          <p:nvPr/>
        </p:nvSpPr>
        <p:spPr>
          <a:xfrm>
            <a:off x="3580654" y="3254911"/>
            <a:ext cx="2664296" cy="461665"/>
          </a:xfrm>
          <a:prstGeom prst="rect">
            <a:avLst/>
          </a:prstGeom>
          <a:noFill/>
        </p:spPr>
        <p:txBody>
          <a:bodyPr wrap="square" rtlCol="0">
            <a:spAutoFit/>
          </a:bodyPr>
          <a:lstStyle/>
          <a:p>
            <a:r>
              <a:rPr lang="ko-KR" altLang="en-US" sz="2400" dirty="0"/>
              <a:t>책임의 이전</a:t>
            </a:r>
            <a:r>
              <a:rPr lang="en-US" altLang="ko-KR" sz="2400" dirty="0"/>
              <a:t>, </a:t>
            </a:r>
            <a:r>
              <a:rPr lang="ko-KR" altLang="en-US" sz="2400" dirty="0"/>
              <a:t>중첩</a:t>
            </a:r>
          </a:p>
        </p:txBody>
      </p:sp>
      <p:sp>
        <p:nvSpPr>
          <p:cNvPr id="27" name="TextBox 26"/>
          <p:cNvSpPr txBox="1"/>
          <p:nvPr/>
        </p:nvSpPr>
        <p:spPr>
          <a:xfrm>
            <a:off x="416497" y="719211"/>
            <a:ext cx="9073008" cy="2308324"/>
          </a:xfrm>
          <a:prstGeom prst="rect">
            <a:avLst/>
          </a:prstGeom>
          <a:noFill/>
        </p:spPr>
        <p:txBody>
          <a:bodyPr wrap="square" rtlCol="0">
            <a:spAutoFit/>
          </a:bodyPr>
          <a:lstStyle/>
          <a:p>
            <a:r>
              <a:rPr lang="ko-KR" altLang="en-US" sz="2400" dirty="0"/>
              <a:t>자율주행 중이던 차량이 대인사고 또는 대물 사고를 발생시켰다</a:t>
            </a:r>
            <a:r>
              <a:rPr lang="en-US" altLang="ko-KR" sz="2400" dirty="0"/>
              <a:t>.</a:t>
            </a:r>
          </a:p>
          <a:p>
            <a:r>
              <a:rPr lang="ko-KR" altLang="en-US" sz="2400" dirty="0"/>
              <a:t>다음 중 누구에게 책임을 물을 수 있을까</a:t>
            </a:r>
            <a:r>
              <a:rPr lang="en-US" altLang="ko-KR" sz="2400" dirty="0"/>
              <a:t>?</a:t>
            </a:r>
          </a:p>
          <a:p>
            <a:endParaRPr lang="en-US" altLang="ko-KR" sz="2400" dirty="0"/>
          </a:p>
          <a:p>
            <a:r>
              <a:rPr lang="en-US" altLang="ko-KR" sz="2400" dirty="0"/>
              <a:t>① </a:t>
            </a:r>
            <a:r>
              <a:rPr lang="ko-KR" altLang="en-US" sz="2400" dirty="0"/>
              <a:t>자율주행차 탑승자 </a:t>
            </a:r>
            <a:r>
              <a:rPr lang="en-US" altLang="ko-KR" sz="2400" dirty="0"/>
              <a:t>② </a:t>
            </a:r>
            <a:r>
              <a:rPr lang="ko-KR" altLang="en-US" sz="2400" dirty="0"/>
              <a:t>자율주행차 소유자</a:t>
            </a:r>
            <a:endParaRPr lang="en-US" altLang="ko-KR" sz="2400" dirty="0"/>
          </a:p>
          <a:p>
            <a:r>
              <a:rPr lang="en-US" altLang="ko-KR" sz="2400" dirty="0"/>
              <a:t>③ </a:t>
            </a:r>
            <a:r>
              <a:rPr lang="ko-KR" altLang="en-US" sz="2400" dirty="0"/>
              <a:t>자율주행차 제조사 </a:t>
            </a:r>
            <a:r>
              <a:rPr lang="en-US" altLang="ko-KR" sz="2400" dirty="0"/>
              <a:t>④ </a:t>
            </a:r>
            <a:r>
              <a:rPr lang="ko-KR" altLang="en-US" sz="2400" dirty="0"/>
              <a:t>자율주행차 </a:t>
            </a:r>
            <a:r>
              <a:rPr lang="en-US" altLang="ko-KR" sz="2400" dirty="0"/>
              <a:t>SW</a:t>
            </a:r>
            <a:r>
              <a:rPr lang="ko-KR" altLang="en-US" sz="2400" dirty="0"/>
              <a:t>개발자</a:t>
            </a:r>
            <a:endParaRPr lang="en-US" altLang="ko-KR" sz="2400" dirty="0"/>
          </a:p>
          <a:p>
            <a:r>
              <a:rPr lang="en-US" altLang="ko-KR" sz="2400" dirty="0"/>
              <a:t>⑤ </a:t>
            </a:r>
            <a:r>
              <a:rPr lang="ko-KR" altLang="en-US" sz="2400" dirty="0"/>
              <a:t>자율주행차 보험사</a:t>
            </a:r>
            <a:r>
              <a:rPr lang="en-US" altLang="ko-KR" sz="2400" dirty="0"/>
              <a:t> ⑥ </a:t>
            </a:r>
            <a:r>
              <a:rPr lang="ko-KR" altLang="en-US" sz="2400" dirty="0"/>
              <a:t>전부 다 </a:t>
            </a:r>
            <a:endParaRPr lang="en-US" altLang="ko-KR" sz="2400" dirty="0"/>
          </a:p>
        </p:txBody>
      </p:sp>
      <p:sp>
        <p:nvSpPr>
          <p:cNvPr id="29" name="TextBox 28"/>
          <p:cNvSpPr txBox="1"/>
          <p:nvPr/>
        </p:nvSpPr>
        <p:spPr>
          <a:xfrm>
            <a:off x="986845" y="5703639"/>
            <a:ext cx="3240360" cy="461665"/>
          </a:xfrm>
          <a:prstGeom prst="rect">
            <a:avLst/>
          </a:prstGeom>
          <a:noFill/>
        </p:spPr>
        <p:txBody>
          <a:bodyPr wrap="square" rtlCol="0">
            <a:spAutoFit/>
          </a:bodyPr>
          <a:lstStyle/>
          <a:p>
            <a:r>
              <a:rPr lang="ko-KR" altLang="en-US" sz="2400" dirty="0" err="1"/>
              <a:t>자동차손해배상보장법</a:t>
            </a:r>
            <a:endParaRPr lang="ko-KR" altLang="en-US" sz="2400" dirty="0"/>
          </a:p>
        </p:txBody>
      </p:sp>
      <p:sp>
        <p:nvSpPr>
          <p:cNvPr id="30" name="TextBox 29"/>
          <p:cNvSpPr txBox="1"/>
          <p:nvPr/>
        </p:nvSpPr>
        <p:spPr>
          <a:xfrm>
            <a:off x="6609185" y="5637718"/>
            <a:ext cx="2088232" cy="461665"/>
          </a:xfrm>
          <a:prstGeom prst="rect">
            <a:avLst/>
          </a:prstGeom>
          <a:noFill/>
        </p:spPr>
        <p:txBody>
          <a:bodyPr wrap="square" rtlCol="0">
            <a:spAutoFit/>
          </a:bodyPr>
          <a:lstStyle/>
          <a:p>
            <a:r>
              <a:rPr lang="ko-KR" altLang="en-US" sz="2400" dirty="0" err="1"/>
              <a:t>제조물책임법</a:t>
            </a:r>
            <a:endParaRPr lang="ko-KR" altLang="en-US" sz="2400" dirty="0"/>
          </a:p>
        </p:txBody>
      </p:sp>
    </p:spTree>
    <p:extLst>
      <p:ext uri="{BB962C8B-B14F-4D97-AF65-F5344CB8AC3E}">
        <p14:creationId xmlns:p14="http://schemas.microsoft.com/office/powerpoint/2010/main" val="1509152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 로봇 </a:t>
            </a:r>
            <a:r>
              <a:rPr lang="en-US" altLang="ko-KR" dirty="0"/>
              <a:t>: </a:t>
            </a:r>
            <a:r>
              <a:rPr lang="ko-KR" altLang="en-US" dirty="0"/>
              <a:t>자율주행차와 트롤리 딜레마</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165304"/>
            <a:ext cx="9850272" cy="461665"/>
          </a:xfrm>
          <a:prstGeom prst="rect">
            <a:avLst/>
          </a:prstGeom>
        </p:spPr>
        <p:txBody>
          <a:bodyPr wrap="square">
            <a:spAutoFit/>
          </a:bodyPr>
          <a:lstStyle/>
          <a:p>
            <a:r>
              <a:rPr lang="ko-KR" altLang="en-US" sz="1200" dirty="0"/>
              <a:t>출처 </a:t>
            </a:r>
            <a:r>
              <a:rPr lang="en-US" altLang="ko-KR" sz="1200" dirty="0"/>
              <a:t>: </a:t>
            </a:r>
            <a:r>
              <a:rPr lang="en-US" altLang="ko-KR" sz="1200" dirty="0">
                <a:hlinkClick r:id="rId3"/>
              </a:rPr>
              <a:t>https://en.wikipedia.org/wiki/Trolley_problem</a:t>
            </a:r>
            <a:r>
              <a:rPr lang="en-US" altLang="ko-KR" sz="1200" dirty="0"/>
              <a:t> , </a:t>
            </a:r>
            <a:r>
              <a:rPr lang="en-US" altLang="ko-KR" sz="1200" dirty="0">
                <a:hlinkClick r:id="rId4"/>
              </a:rPr>
              <a:t>https://namu.wiki/w/%ED%8A%B8%EB%A1%A4%EB%A6%AC%20%EB%94%9C%EB%A0%88%EB%A7%88</a:t>
            </a:r>
            <a:endParaRPr lang="ko-KR" altLang="en-US" sz="1200" dirty="0"/>
          </a:p>
        </p:txBody>
      </p:sp>
      <p:sp>
        <p:nvSpPr>
          <p:cNvPr id="7" name="내용 개체 틀 1">
            <a:extLst>
              <a:ext uri="{FF2B5EF4-FFF2-40B4-BE49-F238E27FC236}">
                <a16:creationId xmlns:a16="http://schemas.microsoft.com/office/drawing/2014/main" id="{09A4696B-EB79-4534-A6EA-15794EF4CAEF}"/>
              </a:ext>
            </a:extLst>
          </p:cNvPr>
          <p:cNvSpPr>
            <a:spLocks noGrp="1"/>
          </p:cNvSpPr>
          <p:nvPr>
            <p:ph idx="1"/>
          </p:nvPr>
        </p:nvSpPr>
        <p:spPr>
          <a:xfrm>
            <a:off x="1796" y="620687"/>
            <a:ext cx="9904204" cy="6237313"/>
          </a:xfrm>
        </p:spPr>
        <p:txBody>
          <a:bodyPr/>
          <a:lstStyle/>
          <a:p>
            <a:r>
              <a:rPr lang="ko-KR" altLang="en-US" dirty="0"/>
              <a:t>윤리학의 유명한 사고실험 문제</a:t>
            </a:r>
            <a:endParaRPr lang="en-US" altLang="ko-KR" dirty="0"/>
          </a:p>
        </p:txBody>
      </p:sp>
      <p:pic>
        <p:nvPicPr>
          <p:cNvPr id="1026" name="Picture 2">
            <a:extLst>
              <a:ext uri="{FF2B5EF4-FFF2-40B4-BE49-F238E27FC236}">
                <a16:creationId xmlns:a16="http://schemas.microsoft.com/office/drawing/2014/main" id="{0BCA784B-E9CF-440A-982A-A0F20B9F2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60" y="1268760"/>
            <a:ext cx="7833321" cy="2672618"/>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hlinkClick r:id="rId6"/>
            <a:extLst>
              <a:ext uri="{FF2B5EF4-FFF2-40B4-BE49-F238E27FC236}">
                <a16:creationId xmlns:a16="http://schemas.microsoft.com/office/drawing/2014/main" id="{186D1093-066A-446F-8894-F6AC6E92686E}"/>
              </a:ext>
            </a:extLst>
          </p:cNvPr>
          <p:cNvPicPr>
            <a:picLocks noChangeAspect="1"/>
          </p:cNvPicPr>
          <p:nvPr/>
        </p:nvPicPr>
        <p:blipFill>
          <a:blip r:embed="rId7"/>
          <a:stretch>
            <a:fillRect/>
          </a:stretch>
        </p:blipFill>
        <p:spPr>
          <a:xfrm>
            <a:off x="560512" y="3101885"/>
            <a:ext cx="5268069" cy="2975132"/>
          </a:xfrm>
          <a:prstGeom prst="rect">
            <a:avLst/>
          </a:prstGeom>
        </p:spPr>
      </p:pic>
    </p:spTree>
    <p:extLst>
      <p:ext uri="{BB962C8B-B14F-4D97-AF65-F5344CB8AC3E}">
        <p14:creationId xmlns:p14="http://schemas.microsoft.com/office/powerpoint/2010/main" val="15564417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 로봇 </a:t>
            </a:r>
            <a:r>
              <a:rPr lang="en-US" altLang="ko-KR" dirty="0"/>
              <a:t>: </a:t>
            </a:r>
            <a:r>
              <a:rPr lang="ko-KR" altLang="en-US" dirty="0"/>
              <a:t>자율주행차와 트롤리 딜레마</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320353"/>
            <a:ext cx="9850272" cy="276999"/>
          </a:xfrm>
          <a:prstGeom prst="rect">
            <a:avLst/>
          </a:prstGeom>
        </p:spPr>
        <p:txBody>
          <a:bodyPr wrap="square">
            <a:spAutoFit/>
          </a:bodyPr>
          <a:lstStyle/>
          <a:p>
            <a:r>
              <a:rPr lang="ko-KR" altLang="en-US" sz="1200" dirty="0"/>
              <a:t>출처 </a:t>
            </a:r>
            <a:r>
              <a:rPr lang="en-US" altLang="ko-KR" sz="1200" dirty="0"/>
              <a:t>: </a:t>
            </a:r>
            <a:r>
              <a:rPr lang="en-US" altLang="ko-KR" sz="1200" dirty="0">
                <a:hlinkClick r:id="rId3"/>
              </a:rPr>
              <a:t>https://www.yna.co.kr/view/AKR20190125098800065</a:t>
            </a:r>
            <a:endParaRPr lang="ko-KR" altLang="en-US" sz="1200" dirty="0"/>
          </a:p>
        </p:txBody>
      </p:sp>
      <p:sp>
        <p:nvSpPr>
          <p:cNvPr id="8" name="TextBox 7">
            <a:extLst>
              <a:ext uri="{FF2B5EF4-FFF2-40B4-BE49-F238E27FC236}">
                <a16:creationId xmlns:a16="http://schemas.microsoft.com/office/drawing/2014/main" id="{CC2F05BD-B1B9-4910-A65C-ED8482A924A9}"/>
              </a:ext>
            </a:extLst>
          </p:cNvPr>
          <p:cNvSpPr txBox="1"/>
          <p:nvPr/>
        </p:nvSpPr>
        <p:spPr>
          <a:xfrm>
            <a:off x="200472" y="836712"/>
            <a:ext cx="9433048" cy="5139869"/>
          </a:xfrm>
          <a:prstGeom prst="rect">
            <a:avLst/>
          </a:prstGeom>
          <a:noFill/>
          <a:ln>
            <a:solidFill>
              <a:schemeClr val="tx1"/>
            </a:solidFill>
          </a:ln>
        </p:spPr>
        <p:txBody>
          <a:bodyPr wrap="square" rtlCol="0">
            <a:spAutoFit/>
          </a:bodyPr>
          <a:lstStyle/>
          <a:p>
            <a:r>
              <a:rPr lang="en-US" altLang="ko-KR" dirty="0"/>
              <a:t>(</a:t>
            </a:r>
            <a:r>
              <a:rPr lang="ko-KR" altLang="en-US" dirty="0"/>
              <a:t>인천</a:t>
            </a:r>
            <a:r>
              <a:rPr lang="en-US" altLang="ko-KR" dirty="0"/>
              <a:t>=</a:t>
            </a:r>
            <a:r>
              <a:rPr lang="ko-KR" altLang="en-US" dirty="0"/>
              <a:t>연합뉴스</a:t>
            </a:r>
            <a:r>
              <a:rPr lang="en-US" altLang="ko-KR" dirty="0"/>
              <a:t>) </a:t>
            </a:r>
            <a:r>
              <a:rPr lang="ko-KR" altLang="en-US" dirty="0"/>
              <a:t>손현규 기자 </a:t>
            </a:r>
            <a:r>
              <a:rPr lang="en-US" altLang="ko-KR" dirty="0"/>
              <a:t>(</a:t>
            </a:r>
            <a:r>
              <a:rPr lang="ko-KR" altLang="en-US" dirty="0"/>
              <a:t>전략</a:t>
            </a:r>
            <a:r>
              <a:rPr lang="en-US" altLang="ko-KR" dirty="0"/>
              <a:t>) </a:t>
            </a:r>
          </a:p>
          <a:p>
            <a:r>
              <a:rPr lang="ko-KR" altLang="en-US" dirty="0"/>
              <a:t>인천지법 형사</a:t>
            </a:r>
            <a:r>
              <a:rPr lang="en-US" altLang="ko-KR" dirty="0"/>
              <a:t>1</a:t>
            </a:r>
            <a:r>
              <a:rPr lang="ko-KR" altLang="en-US" dirty="0"/>
              <a:t>단독 박희근 판사는 교통사고처리특례법상 치사 혐의로 기소된 레이 승용차 운전자 </a:t>
            </a:r>
            <a:r>
              <a:rPr lang="en-US" altLang="ko-KR" dirty="0"/>
              <a:t>A(28)</a:t>
            </a:r>
            <a:r>
              <a:rPr lang="ko-KR" altLang="en-US" dirty="0"/>
              <a:t>씨에게 벌금 </a:t>
            </a:r>
            <a:r>
              <a:rPr lang="en-US" altLang="ko-KR" dirty="0"/>
              <a:t>1</a:t>
            </a:r>
            <a:r>
              <a:rPr lang="ko-KR" altLang="en-US" dirty="0"/>
              <a:t>천</a:t>
            </a:r>
            <a:r>
              <a:rPr lang="en-US" altLang="ko-KR" dirty="0"/>
              <a:t>200</a:t>
            </a:r>
            <a:r>
              <a:rPr lang="ko-KR" altLang="en-US" dirty="0"/>
              <a:t>만원을 선고했다고 </a:t>
            </a:r>
            <a:r>
              <a:rPr lang="en-US" altLang="ko-KR" dirty="0"/>
              <a:t>27</a:t>
            </a:r>
            <a:r>
              <a:rPr lang="ko-KR" altLang="en-US" dirty="0"/>
              <a:t>일 밝혔다</a:t>
            </a:r>
            <a:r>
              <a:rPr lang="en-US" altLang="ko-KR" dirty="0"/>
              <a:t>. </a:t>
            </a:r>
            <a:r>
              <a:rPr lang="ko-KR" altLang="en-US" dirty="0"/>
              <a:t>재판부는 또 특정범죄가중처벌법상 도주치사 및 도로교통법상 사고 후 </a:t>
            </a:r>
            <a:r>
              <a:rPr lang="ko-KR" altLang="en-US" dirty="0" err="1"/>
              <a:t>미조치</a:t>
            </a:r>
            <a:r>
              <a:rPr lang="ko-KR" altLang="en-US" dirty="0"/>
              <a:t> 혐의로 기소된 택시기사 </a:t>
            </a:r>
            <a:r>
              <a:rPr lang="en-US" altLang="ko-KR" dirty="0"/>
              <a:t>B(69)</a:t>
            </a:r>
            <a:r>
              <a:rPr lang="ko-KR" altLang="en-US" dirty="0"/>
              <a:t>씨에게 징역 </a:t>
            </a:r>
            <a:r>
              <a:rPr lang="en-US" altLang="ko-KR" dirty="0"/>
              <a:t>2</a:t>
            </a:r>
            <a:r>
              <a:rPr lang="ko-KR" altLang="en-US" dirty="0"/>
              <a:t>년</a:t>
            </a:r>
            <a:r>
              <a:rPr lang="en-US" altLang="ko-KR" dirty="0"/>
              <a:t>6</a:t>
            </a:r>
            <a:r>
              <a:rPr lang="ko-KR" altLang="en-US" dirty="0"/>
              <a:t>월에 집행유예 </a:t>
            </a:r>
            <a:r>
              <a:rPr lang="en-US" altLang="ko-KR" dirty="0"/>
              <a:t>4</a:t>
            </a:r>
            <a:r>
              <a:rPr lang="ko-KR" altLang="en-US" dirty="0"/>
              <a:t>년을 선고했다</a:t>
            </a:r>
            <a:r>
              <a:rPr lang="en-US" altLang="ko-KR" dirty="0"/>
              <a:t>. (</a:t>
            </a:r>
            <a:r>
              <a:rPr lang="ko-KR" altLang="en-US" dirty="0"/>
              <a:t>중략</a:t>
            </a:r>
            <a:r>
              <a:rPr lang="en-US" altLang="ko-KR" dirty="0"/>
              <a:t>)</a:t>
            </a:r>
          </a:p>
          <a:p>
            <a:r>
              <a:rPr lang="en-US" altLang="ko-KR" dirty="0"/>
              <a:t>A</a:t>
            </a:r>
            <a:r>
              <a:rPr lang="ko-KR" altLang="en-US" dirty="0"/>
              <a:t>씨는 재판 과정에서 </a:t>
            </a:r>
            <a:r>
              <a:rPr lang="en-US" altLang="ko-KR" sz="2000" b="1" u="sng" dirty="0"/>
              <a:t>"</a:t>
            </a:r>
            <a:r>
              <a:rPr lang="ko-KR" altLang="en-US" sz="2000" b="1" u="sng" dirty="0"/>
              <a:t>택시가 </a:t>
            </a:r>
            <a:r>
              <a:rPr lang="en-US" altLang="ko-KR" sz="2000" b="1" u="sng" dirty="0"/>
              <a:t>1</a:t>
            </a:r>
            <a:r>
              <a:rPr lang="ko-KR" altLang="en-US" sz="2000" b="1" u="sng" dirty="0" err="1"/>
              <a:t>차로에서</a:t>
            </a:r>
            <a:r>
              <a:rPr lang="ko-KR" altLang="en-US" sz="2000" b="1" u="sng" dirty="0"/>
              <a:t> </a:t>
            </a:r>
            <a:r>
              <a:rPr lang="en-US" altLang="ko-KR" sz="2000" b="1" u="sng" dirty="0"/>
              <a:t>3</a:t>
            </a:r>
            <a:r>
              <a:rPr lang="ko-KR" altLang="en-US" sz="2000" b="1" u="sng" dirty="0" err="1"/>
              <a:t>차로로</a:t>
            </a:r>
            <a:r>
              <a:rPr lang="ko-KR" altLang="en-US" sz="2000" b="1" u="sng" dirty="0"/>
              <a:t> 급히 차선 변경하는 것을 보고 충돌을 피하기 위해 핸들을 틀면서 급제동도 했다</a:t>
            </a:r>
            <a:r>
              <a:rPr lang="en-US" altLang="ko-KR" sz="2000" b="1" u="sng" dirty="0"/>
              <a:t>"</a:t>
            </a:r>
            <a:r>
              <a:rPr lang="ko-KR" altLang="en-US" dirty="0"/>
              <a:t>며 </a:t>
            </a:r>
            <a:r>
              <a:rPr lang="en-US" altLang="ko-KR" dirty="0"/>
              <a:t>"</a:t>
            </a:r>
            <a:r>
              <a:rPr lang="ko-KR" altLang="en-US" dirty="0"/>
              <a:t>당시 사고 상황은 업무상 과실이 없는 긴급피난에 해당한다</a:t>
            </a:r>
            <a:r>
              <a:rPr lang="en-US" altLang="ko-KR" dirty="0"/>
              <a:t>"</a:t>
            </a:r>
            <a:r>
              <a:rPr lang="ko-KR" altLang="en-US" dirty="0"/>
              <a:t>고 주장했다</a:t>
            </a:r>
            <a:r>
              <a:rPr lang="en-US" altLang="ko-KR" dirty="0"/>
              <a:t>. </a:t>
            </a:r>
            <a:r>
              <a:rPr lang="ko-KR" altLang="en-US" sz="2000" b="1" u="sng" dirty="0"/>
              <a:t>형법 제</a:t>
            </a:r>
            <a:r>
              <a:rPr lang="en-US" altLang="ko-KR" sz="2000" b="1" u="sng" dirty="0"/>
              <a:t>22</a:t>
            </a:r>
            <a:r>
              <a:rPr lang="ko-KR" altLang="en-US" sz="2000" b="1" u="sng" dirty="0"/>
              <a:t>조</a:t>
            </a:r>
            <a:r>
              <a:rPr lang="en-US" altLang="ko-KR" sz="2000" b="1" u="sng" dirty="0"/>
              <a:t>(</a:t>
            </a:r>
            <a:r>
              <a:rPr lang="ko-KR" altLang="en-US" sz="2000" b="1" u="sng" dirty="0"/>
              <a:t>긴급피난</a:t>
            </a:r>
            <a:r>
              <a:rPr lang="en-US" altLang="ko-KR" sz="2000" b="1" u="sng" dirty="0"/>
              <a:t>)</a:t>
            </a:r>
            <a:r>
              <a:rPr lang="ko-KR" altLang="en-US" sz="2000" b="1" u="sng" dirty="0"/>
              <a:t>에 따르면 자신이나 타인의 법익과 관련해 현재의 위기를 피하기 위한 행위에 대해서는 타당한 이유가 있을 경우 처벌하지 않도록 </a:t>
            </a:r>
            <a:r>
              <a:rPr lang="ko-KR" altLang="en-US" dirty="0"/>
              <a:t>돼 있다</a:t>
            </a:r>
            <a:r>
              <a:rPr lang="en-US" altLang="ko-KR" dirty="0"/>
              <a:t>.</a:t>
            </a:r>
          </a:p>
          <a:p>
            <a:r>
              <a:rPr lang="ko-KR" altLang="en-US" sz="2000" b="1" u="sng" dirty="0"/>
              <a:t>당시 이 교통사고를 분석한 도로교통공단 안전조사부도 두 차량의 속도</a:t>
            </a:r>
            <a:r>
              <a:rPr lang="en-US" altLang="ko-KR" sz="2000" b="1" u="sng" dirty="0"/>
              <a:t>, </a:t>
            </a:r>
            <a:r>
              <a:rPr lang="ko-KR" altLang="en-US" sz="2000" b="1" u="sng" dirty="0"/>
              <a:t>차량 간 거리</a:t>
            </a:r>
            <a:r>
              <a:rPr lang="en-US" altLang="ko-KR" sz="2000" b="1" u="sng" dirty="0"/>
              <a:t>, </a:t>
            </a:r>
            <a:r>
              <a:rPr lang="ko-KR" altLang="en-US" sz="2000" b="1" u="sng" dirty="0"/>
              <a:t>차량과 피해자의 거리 등을 고려하면 사고를 피할 수 없었을 것이라고 판단했다</a:t>
            </a:r>
            <a:r>
              <a:rPr lang="en-US" altLang="ko-KR" dirty="0"/>
              <a:t>.</a:t>
            </a:r>
          </a:p>
          <a:p>
            <a:r>
              <a:rPr lang="ko-KR" altLang="en-US" dirty="0"/>
              <a:t>그러나 박 판사는 </a:t>
            </a:r>
            <a:r>
              <a:rPr lang="en-US" altLang="ko-KR" sz="2000" b="1" u="sng" dirty="0"/>
              <a:t>"A</a:t>
            </a:r>
            <a:r>
              <a:rPr lang="ko-KR" altLang="en-US" sz="2000" b="1" u="sng" dirty="0"/>
              <a:t>씨가 택시를 발견한 뒤 핸들을 꺾지 않고 그대로 급제동을 하거나 핸들 각도를 다르게 했다면 행인을 피할 여지가 있었다</a:t>
            </a:r>
            <a:r>
              <a:rPr lang="en-US" altLang="ko-KR" sz="2000" b="1" u="sng" dirty="0"/>
              <a:t>"</a:t>
            </a:r>
            <a:r>
              <a:rPr lang="ko-KR" altLang="en-US" sz="2000" b="1" u="sng" dirty="0"/>
              <a:t>며 </a:t>
            </a:r>
            <a:r>
              <a:rPr lang="en-US" altLang="ko-KR" sz="2000" b="1" u="sng" dirty="0"/>
              <a:t>A</a:t>
            </a:r>
            <a:r>
              <a:rPr lang="ko-KR" altLang="en-US" sz="2000" b="1" u="sng" dirty="0"/>
              <a:t>씨의 주장을 받아들이지 않았다</a:t>
            </a:r>
            <a:r>
              <a:rPr lang="en-US" altLang="ko-KR" sz="2000" b="1" u="sng" dirty="0"/>
              <a:t>. </a:t>
            </a:r>
            <a:r>
              <a:rPr lang="ko-KR" altLang="en-US" dirty="0"/>
              <a:t>또 </a:t>
            </a:r>
            <a:r>
              <a:rPr lang="en-US" altLang="ko-KR" dirty="0"/>
              <a:t>"</a:t>
            </a:r>
            <a:r>
              <a:rPr lang="ko-KR" altLang="en-US" dirty="0"/>
              <a:t>피해자가 사망하는 중한 결과가 발생한 이상 긴급피난의 요건이 충족되지 않는다</a:t>
            </a:r>
            <a:r>
              <a:rPr lang="en-US" altLang="ko-KR" dirty="0"/>
              <a:t>"</a:t>
            </a:r>
            <a:r>
              <a:rPr lang="ko-KR" altLang="en-US" dirty="0"/>
              <a:t>면서도 </a:t>
            </a:r>
            <a:r>
              <a:rPr lang="en-US" altLang="ko-KR" dirty="0"/>
              <a:t>(</a:t>
            </a:r>
            <a:r>
              <a:rPr lang="ko-KR" altLang="en-US" dirty="0"/>
              <a:t>하략</a:t>
            </a:r>
            <a:r>
              <a:rPr lang="en-US" altLang="ko-KR" dirty="0"/>
              <a:t>)</a:t>
            </a:r>
          </a:p>
          <a:p>
            <a:r>
              <a:rPr lang="ko-KR" altLang="en-US" dirty="0"/>
              <a:t> </a:t>
            </a:r>
            <a:endParaRPr lang="en-US" altLang="ko-KR" dirty="0"/>
          </a:p>
          <a:p>
            <a:r>
              <a:rPr lang="en-US" altLang="ko-KR" dirty="0">
                <a:hlinkClick r:id="rId4"/>
              </a:rPr>
              <a:t>son@yna.co.kr</a:t>
            </a:r>
            <a:r>
              <a:rPr lang="en-US" altLang="ko-KR" dirty="0"/>
              <a:t> &lt;</a:t>
            </a:r>
            <a:r>
              <a:rPr lang="ko-KR" altLang="en-US" dirty="0"/>
              <a:t>저작권자</a:t>
            </a:r>
            <a:r>
              <a:rPr lang="en-US" altLang="ko-KR" dirty="0"/>
              <a:t>(c) </a:t>
            </a:r>
            <a:r>
              <a:rPr lang="ko-KR" altLang="en-US" dirty="0"/>
              <a:t>연합뉴스</a:t>
            </a:r>
            <a:r>
              <a:rPr lang="en-US" altLang="ko-KR" dirty="0"/>
              <a:t>, </a:t>
            </a:r>
            <a:r>
              <a:rPr lang="ko-KR" altLang="en-US" dirty="0"/>
              <a:t>무단 전재</a:t>
            </a:r>
            <a:r>
              <a:rPr lang="en-US" altLang="ko-KR" dirty="0"/>
              <a:t>-</a:t>
            </a:r>
            <a:r>
              <a:rPr lang="ko-KR" altLang="en-US" dirty="0" err="1"/>
              <a:t>재배포</a:t>
            </a:r>
            <a:r>
              <a:rPr lang="ko-KR" altLang="en-US" dirty="0"/>
              <a:t> 금지</a:t>
            </a:r>
            <a:r>
              <a:rPr lang="en-US" altLang="ko-KR" dirty="0"/>
              <a:t>&gt; 2019/01/27 09:20 </a:t>
            </a:r>
            <a:r>
              <a:rPr lang="ko-KR" altLang="en-US" dirty="0"/>
              <a:t>송고</a:t>
            </a:r>
          </a:p>
        </p:txBody>
      </p:sp>
    </p:spTree>
    <p:extLst>
      <p:ext uri="{BB962C8B-B14F-4D97-AF65-F5344CB8AC3E}">
        <p14:creationId xmlns:p14="http://schemas.microsoft.com/office/powerpoint/2010/main" val="5072738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 정의 </a:t>
            </a:r>
            <a:r>
              <a:rPr lang="en-US" altLang="ko-KR" dirty="0"/>
              <a:t>: </a:t>
            </a:r>
            <a:r>
              <a:rPr lang="ko-KR" altLang="en-US" dirty="0"/>
              <a:t>교과서 상의 논의</a:t>
            </a:r>
          </a:p>
        </p:txBody>
      </p:sp>
      <p:sp>
        <p:nvSpPr>
          <p:cNvPr id="12" name="직사각형 11"/>
          <p:cNvSpPr/>
          <p:nvPr/>
        </p:nvSpPr>
        <p:spPr>
          <a:xfrm>
            <a:off x="214568" y="6269753"/>
            <a:ext cx="6322608" cy="230832"/>
          </a:xfrm>
          <a:prstGeom prst="rect">
            <a:avLst/>
          </a:prstGeom>
        </p:spPr>
        <p:txBody>
          <a:bodyPr wrap="square">
            <a:spAutoFit/>
          </a:bodyPr>
          <a:lstStyle/>
          <a:p>
            <a:r>
              <a:rPr lang="ko-KR" altLang="en-US" sz="900" dirty="0">
                <a:solidFill>
                  <a:prstClr val="black"/>
                </a:solidFill>
              </a:rPr>
              <a:t>출처 </a:t>
            </a:r>
            <a:r>
              <a:rPr lang="en-US" altLang="ko-KR" sz="900" dirty="0">
                <a:solidFill>
                  <a:prstClr val="black"/>
                </a:solidFill>
              </a:rPr>
              <a:t>: </a:t>
            </a:r>
            <a:r>
              <a:rPr lang="ko-KR" altLang="en-US" sz="900" dirty="0">
                <a:solidFill>
                  <a:prstClr val="black"/>
                </a:solidFill>
              </a:rPr>
              <a:t>스튜어드 러셀</a:t>
            </a:r>
            <a:r>
              <a:rPr lang="en-US" altLang="ko-KR" sz="900" dirty="0">
                <a:solidFill>
                  <a:prstClr val="black"/>
                </a:solidFill>
              </a:rPr>
              <a:t>, </a:t>
            </a:r>
            <a:r>
              <a:rPr lang="ko-KR" altLang="en-US" sz="900" dirty="0">
                <a:solidFill>
                  <a:prstClr val="black"/>
                </a:solidFill>
              </a:rPr>
              <a:t>피터 </a:t>
            </a:r>
            <a:r>
              <a:rPr lang="ko-KR" altLang="en-US" sz="900" dirty="0" err="1">
                <a:solidFill>
                  <a:prstClr val="black"/>
                </a:solidFill>
              </a:rPr>
              <a:t>노빅</a:t>
            </a:r>
            <a:r>
              <a:rPr lang="en-US" altLang="ko-KR" sz="900" dirty="0">
                <a:solidFill>
                  <a:prstClr val="black"/>
                </a:solidFill>
              </a:rPr>
              <a:t>(2016), “</a:t>
            </a:r>
            <a:r>
              <a:rPr lang="ko-KR" altLang="en-US" sz="900" dirty="0">
                <a:solidFill>
                  <a:prstClr val="black"/>
                </a:solidFill>
              </a:rPr>
              <a:t>인공지능 </a:t>
            </a:r>
            <a:r>
              <a:rPr lang="en-US" altLang="ko-KR" sz="900" dirty="0">
                <a:solidFill>
                  <a:prstClr val="black"/>
                </a:solidFill>
              </a:rPr>
              <a:t>: </a:t>
            </a:r>
            <a:r>
              <a:rPr lang="ko-KR" altLang="en-US" sz="900" dirty="0">
                <a:solidFill>
                  <a:prstClr val="black"/>
                </a:solidFill>
              </a:rPr>
              <a:t>현대적 접근방식 제</a:t>
            </a:r>
            <a:r>
              <a:rPr lang="en-US" altLang="ko-KR" sz="900" dirty="0">
                <a:solidFill>
                  <a:prstClr val="black"/>
                </a:solidFill>
              </a:rPr>
              <a:t>3</a:t>
            </a:r>
            <a:r>
              <a:rPr lang="ko-KR" altLang="en-US" sz="900" dirty="0">
                <a:solidFill>
                  <a:prstClr val="black"/>
                </a:solidFill>
              </a:rPr>
              <a:t>판</a:t>
            </a:r>
            <a:r>
              <a:rPr lang="en-US" altLang="ko-KR" sz="900" dirty="0">
                <a:solidFill>
                  <a:prstClr val="black"/>
                </a:solidFill>
              </a:rPr>
              <a:t>”</a:t>
            </a:r>
            <a:r>
              <a:rPr lang="ko-KR" altLang="en-US" sz="900" dirty="0">
                <a:solidFill>
                  <a:prstClr val="black"/>
                </a:solidFill>
              </a:rPr>
              <a:t> 을  일부 수정함</a:t>
            </a:r>
            <a:endParaRPr lang="en-US" altLang="ko-KR" sz="900" dirty="0">
              <a:solidFill>
                <a:prstClr val="black"/>
              </a:solidFill>
            </a:endParaRPr>
          </a:p>
        </p:txBody>
      </p:sp>
      <p:sp>
        <p:nvSpPr>
          <p:cNvPr id="7" name="내용 개체 틀 1"/>
          <p:cNvSpPr>
            <a:spLocks noGrp="1"/>
          </p:cNvSpPr>
          <p:nvPr>
            <p:ph idx="1"/>
          </p:nvPr>
        </p:nvSpPr>
        <p:spPr>
          <a:xfrm>
            <a:off x="1796" y="620687"/>
            <a:ext cx="9904204" cy="6237313"/>
          </a:xfrm>
        </p:spPr>
        <p:txBody>
          <a:bodyPr/>
          <a:lstStyle/>
          <a:p>
            <a:r>
              <a:rPr lang="en-US" altLang="ko-KR" dirty="0"/>
              <a:t>『</a:t>
            </a:r>
            <a:r>
              <a:rPr lang="ko-KR" altLang="en-US" dirty="0"/>
              <a:t>인공지능 </a:t>
            </a:r>
            <a:r>
              <a:rPr lang="en-US" altLang="ko-KR" dirty="0"/>
              <a:t>: </a:t>
            </a:r>
            <a:r>
              <a:rPr lang="ko-KR" altLang="en-US" dirty="0"/>
              <a:t>현대적 접근방식</a:t>
            </a:r>
            <a:r>
              <a:rPr lang="en-US" altLang="ko-KR" dirty="0"/>
              <a:t>』</a:t>
            </a:r>
            <a:r>
              <a:rPr lang="ko-KR" altLang="en-US" dirty="0"/>
              <a:t> 제</a:t>
            </a:r>
            <a:r>
              <a:rPr lang="en-US" altLang="ko-KR" dirty="0"/>
              <a:t>3</a:t>
            </a:r>
            <a:r>
              <a:rPr lang="ko-KR" altLang="en-US" dirty="0"/>
              <a:t>판</a:t>
            </a:r>
            <a:r>
              <a:rPr lang="en-US" altLang="ko-KR" dirty="0"/>
              <a:t>(2016)</a:t>
            </a:r>
          </a:p>
          <a:p>
            <a:pPr lvl="1"/>
            <a:r>
              <a:rPr lang="ko-KR" altLang="en-US" dirty="0"/>
              <a:t>인공지능 정의는 </a:t>
            </a:r>
            <a:r>
              <a:rPr lang="en-US" altLang="ko-KR" dirty="0"/>
              <a:t>＂</a:t>
            </a:r>
            <a:r>
              <a:rPr lang="ko-KR" altLang="en-US" dirty="0"/>
              <a:t>인간</a:t>
            </a:r>
            <a:r>
              <a:rPr lang="en-US" altLang="ko-KR" dirty="0"/>
              <a:t>”</a:t>
            </a:r>
            <a:r>
              <a:rPr lang="ko-KR" altLang="en-US" dirty="0"/>
              <a:t>과 </a:t>
            </a:r>
            <a:r>
              <a:rPr lang="en-US" altLang="ko-KR" dirty="0"/>
              <a:t>“</a:t>
            </a:r>
            <a:r>
              <a:rPr lang="ko-KR" altLang="en-US" dirty="0"/>
              <a:t>합리</a:t>
            </a:r>
            <a:r>
              <a:rPr lang="en-US" altLang="ko-KR" dirty="0"/>
              <a:t>”, “</a:t>
            </a:r>
            <a:r>
              <a:rPr lang="ko-KR" altLang="en-US" dirty="0"/>
              <a:t>사고</a:t>
            </a:r>
            <a:r>
              <a:rPr lang="en-US" altLang="ko-KR" dirty="0"/>
              <a:t>”</a:t>
            </a:r>
            <a:r>
              <a:rPr lang="ko-KR" altLang="en-US" dirty="0"/>
              <a:t>와 </a:t>
            </a:r>
            <a:r>
              <a:rPr lang="en-US" altLang="ko-KR" dirty="0"/>
              <a:t>＂</a:t>
            </a:r>
            <a:r>
              <a:rPr lang="ko-KR" altLang="en-US" dirty="0"/>
              <a:t>행위</a:t>
            </a:r>
            <a:r>
              <a:rPr lang="en-US" altLang="ko-KR" dirty="0"/>
              <a:t>”</a:t>
            </a:r>
            <a:r>
              <a:rPr lang="ko-KR" altLang="en-US" dirty="0"/>
              <a:t>에 따라 네 가지로 </a:t>
            </a:r>
            <a:r>
              <a:rPr lang="ko-KR" altLang="en-US" dirty="0" err="1"/>
              <a:t>분류가능</a:t>
            </a:r>
            <a:endParaRPr lang="en-US" altLang="ko-KR" dirty="0"/>
          </a:p>
          <a:p>
            <a:pPr lvl="2"/>
            <a:endParaRPr lang="en-US" altLang="ko-KR" dirty="0"/>
          </a:p>
          <a:p>
            <a:pPr marL="271463" lvl="1" indent="0">
              <a:buNone/>
            </a:pPr>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 name="표 8"/>
          <p:cNvGraphicFramePr>
            <a:graphicFrameLocks noGrp="1"/>
          </p:cNvGraphicFramePr>
          <p:nvPr>
            <p:extLst>
              <p:ext uri="{D42A27DB-BD31-4B8C-83A1-F6EECF244321}">
                <p14:modId xmlns:p14="http://schemas.microsoft.com/office/powerpoint/2010/main" val="2557124661"/>
              </p:ext>
            </p:extLst>
          </p:nvPr>
        </p:nvGraphicFramePr>
        <p:xfrm>
          <a:off x="138413" y="1717146"/>
          <a:ext cx="9721080" cy="4389120"/>
        </p:xfrm>
        <a:graphic>
          <a:graphicData uri="http://schemas.openxmlformats.org/drawingml/2006/table">
            <a:tbl>
              <a:tblPr firstRow="1" bandRow="1">
                <a:tableStyleId>{5C22544A-7EE6-4342-B048-85BDC9FD1C3A}</a:tableStyleId>
              </a:tblPr>
              <a:tblGrid>
                <a:gridCol w="4752527">
                  <a:extLst>
                    <a:ext uri="{9D8B030D-6E8A-4147-A177-3AD203B41FA5}">
                      <a16:colId xmlns:a16="http://schemas.microsoft.com/office/drawing/2014/main" val="20000"/>
                    </a:ext>
                  </a:extLst>
                </a:gridCol>
                <a:gridCol w="4968553">
                  <a:extLst>
                    <a:ext uri="{9D8B030D-6E8A-4147-A177-3AD203B41FA5}">
                      <a16:colId xmlns:a16="http://schemas.microsoft.com/office/drawing/2014/main" val="20001"/>
                    </a:ext>
                  </a:extLst>
                </a:gridCol>
              </a:tblGrid>
              <a:tr h="161567">
                <a:tc>
                  <a:txBody>
                    <a:bodyPr/>
                    <a:lstStyle/>
                    <a:p>
                      <a:pPr latinLnBrk="1"/>
                      <a:r>
                        <a:rPr lang="ko-KR" altLang="en-US" sz="1800" dirty="0"/>
                        <a:t>인간적 사고</a:t>
                      </a:r>
                    </a:p>
                  </a:txBody>
                  <a:tcPr/>
                </a:tc>
                <a:tc>
                  <a:txBody>
                    <a:bodyPr/>
                    <a:lstStyle/>
                    <a:p>
                      <a:pPr latinLnBrk="1"/>
                      <a:r>
                        <a:rPr lang="ko-KR" altLang="en-US" sz="1800" dirty="0"/>
                        <a:t>합리적 사고</a:t>
                      </a:r>
                    </a:p>
                  </a:txBody>
                  <a:tcPr/>
                </a:tc>
                <a:extLst>
                  <a:ext uri="{0D108BD9-81ED-4DB2-BD59-A6C34878D82A}">
                    <a16:rowId xmlns:a16="http://schemas.microsoft.com/office/drawing/2014/main" val="10000"/>
                  </a:ext>
                </a:extLst>
              </a:tr>
              <a:tr h="457200">
                <a:tc>
                  <a:txBody>
                    <a:bodyPr/>
                    <a:lstStyle/>
                    <a:p>
                      <a:pPr latinLnBrk="1"/>
                      <a:r>
                        <a:rPr lang="en-US" altLang="ko-KR" sz="1800" i="0" dirty="0"/>
                        <a:t>“</a:t>
                      </a:r>
                      <a:r>
                        <a:rPr lang="ko-KR" altLang="en-US" sz="1800" i="0" dirty="0"/>
                        <a:t>컴퓨터가 생각하게 하는 흥미로운 새 시도</a:t>
                      </a:r>
                      <a:r>
                        <a:rPr lang="en-US" altLang="ko-KR" sz="1800" i="0" dirty="0"/>
                        <a:t>…. </a:t>
                      </a:r>
                      <a:r>
                        <a:rPr lang="ko-KR" altLang="en-US" sz="1800" i="0" dirty="0"/>
                        <a:t>문자 그대로의 완전한 의미에서 </a:t>
                      </a:r>
                      <a:r>
                        <a:rPr lang="ko-KR" altLang="en-US" sz="1800" b="1" i="0" u="sng" dirty="0"/>
                        <a:t>마음을 가진 기계</a:t>
                      </a:r>
                      <a:r>
                        <a:rPr lang="en-US" altLang="ko-KR" sz="1800" i="0" dirty="0"/>
                        <a:t>” (</a:t>
                      </a:r>
                      <a:r>
                        <a:rPr lang="en-US" altLang="ko-KR" sz="1800" i="0" dirty="0" err="1"/>
                        <a:t>Haugeland</a:t>
                      </a:r>
                      <a:r>
                        <a:rPr lang="en-US" altLang="ko-KR" sz="1800" i="0" dirty="0"/>
                        <a:t>,</a:t>
                      </a:r>
                      <a:r>
                        <a:rPr lang="en-US" altLang="ko-KR" sz="1800" i="0" baseline="0" dirty="0"/>
                        <a:t> 1985)</a:t>
                      </a:r>
                      <a:endParaRPr lang="ko-KR" altLang="en-US" sz="1800" i="0" dirty="0"/>
                    </a:p>
                  </a:txBody>
                  <a:tcPr/>
                </a:tc>
                <a:tc>
                  <a:txBody>
                    <a:bodyPr/>
                    <a:lstStyle/>
                    <a:p>
                      <a:r>
                        <a:rPr lang="en-US" altLang="ko-KR" sz="1800" dirty="0"/>
                        <a:t>“</a:t>
                      </a:r>
                      <a:r>
                        <a:rPr lang="ko-KR" altLang="en-US" sz="1800" dirty="0"/>
                        <a:t>계산 모형을 이용한 정신 능력 연구</a:t>
                      </a:r>
                      <a:r>
                        <a:rPr lang="en-US" altLang="ko-KR" sz="1800" dirty="0"/>
                        <a:t>”</a:t>
                      </a:r>
                    </a:p>
                    <a:p>
                      <a:pPr algn="r"/>
                      <a:r>
                        <a:rPr lang="en-US" altLang="ko-KR" sz="1800" dirty="0"/>
                        <a:t>(</a:t>
                      </a:r>
                      <a:r>
                        <a:rPr lang="en-US" altLang="ko-KR" sz="1800" dirty="0" err="1"/>
                        <a:t>Charniak</a:t>
                      </a:r>
                      <a:r>
                        <a:rPr lang="en-US" altLang="ko-KR" sz="1800" dirty="0"/>
                        <a:t> </a:t>
                      </a:r>
                      <a:r>
                        <a:rPr lang="ko-KR" altLang="en-US" sz="1800" dirty="0"/>
                        <a:t>및 </a:t>
                      </a:r>
                      <a:r>
                        <a:rPr lang="en-US" altLang="ko-KR" sz="1800" dirty="0"/>
                        <a:t>McDermott, 1985)</a:t>
                      </a:r>
                    </a:p>
                  </a:txBody>
                  <a:tcPr/>
                </a:tc>
                <a:extLst>
                  <a:ext uri="{0D108BD9-81ED-4DB2-BD59-A6C34878D82A}">
                    <a16:rowId xmlns:a16="http://schemas.microsoft.com/office/drawing/2014/main" val="901686655"/>
                  </a:ext>
                </a:extLst>
              </a:tr>
              <a:tr h="457200">
                <a:tc>
                  <a:txBody>
                    <a:bodyPr/>
                    <a:lstStyle/>
                    <a:p>
                      <a:pPr latinLnBrk="1"/>
                      <a:r>
                        <a:rPr lang="en-US" altLang="ko-KR" sz="1800" i="0" dirty="0"/>
                        <a:t>“</a:t>
                      </a:r>
                      <a:r>
                        <a:rPr lang="ko-KR" altLang="en-US" sz="1800" i="0" dirty="0"/>
                        <a:t>의사결정</a:t>
                      </a:r>
                      <a:r>
                        <a:rPr lang="en-US" altLang="ko-KR" sz="1800" i="0" dirty="0"/>
                        <a:t>, </a:t>
                      </a:r>
                      <a:r>
                        <a:rPr lang="ko-KR" altLang="en-US" sz="1800" i="0" dirty="0"/>
                        <a:t>문제 풀기</a:t>
                      </a:r>
                      <a:r>
                        <a:rPr lang="en-US" altLang="ko-KR" sz="1800" i="0" dirty="0"/>
                        <a:t>, </a:t>
                      </a:r>
                      <a:r>
                        <a:rPr lang="ko-KR" altLang="en-US" sz="1800" i="0" dirty="0"/>
                        <a:t>학습 등 인간의 사고에 연관시킬 수</a:t>
                      </a:r>
                      <a:r>
                        <a:rPr lang="ko-KR" altLang="en-US" sz="1800" i="0" baseline="0" dirty="0"/>
                        <a:t> 있는 활동들</a:t>
                      </a:r>
                      <a:r>
                        <a:rPr lang="en-US" altLang="ko-KR" sz="1800" i="0" baseline="0" dirty="0"/>
                        <a:t>(</a:t>
                      </a:r>
                      <a:r>
                        <a:rPr lang="ko-KR" altLang="en-US" sz="1800" i="0" baseline="0" dirty="0"/>
                        <a:t>의 자동화</a:t>
                      </a:r>
                      <a:r>
                        <a:rPr lang="en-US" altLang="ko-KR" sz="1800" i="0" baseline="0" dirty="0"/>
                        <a:t>)”</a:t>
                      </a:r>
                    </a:p>
                    <a:p>
                      <a:pPr algn="r" latinLnBrk="1"/>
                      <a:r>
                        <a:rPr lang="en-US" altLang="ko-KR" sz="1800" i="0" baseline="0" dirty="0"/>
                        <a:t>(Bellman, 1978)</a:t>
                      </a:r>
                      <a:endParaRPr lang="ko-KR" altLang="en-US" sz="1800" i="0" dirty="0"/>
                    </a:p>
                  </a:txBody>
                  <a:tcPr/>
                </a:tc>
                <a:tc>
                  <a:txBody>
                    <a:bodyPr/>
                    <a:lstStyle/>
                    <a:p>
                      <a:pPr algn="just"/>
                      <a:r>
                        <a:rPr lang="en-US" altLang="ko-KR" sz="1800" dirty="0"/>
                        <a:t>“</a:t>
                      </a:r>
                      <a:r>
                        <a:rPr lang="ko-KR" altLang="en-US" sz="1800" dirty="0"/>
                        <a:t>인지와 추론</a:t>
                      </a:r>
                      <a:r>
                        <a:rPr lang="en-US" altLang="ko-KR" sz="1800" dirty="0"/>
                        <a:t>,</a:t>
                      </a:r>
                      <a:r>
                        <a:rPr lang="en-US" altLang="ko-KR" sz="1800" baseline="0" dirty="0"/>
                        <a:t> </a:t>
                      </a:r>
                      <a:r>
                        <a:rPr lang="ko-KR" altLang="en-US" sz="1800" baseline="0" dirty="0"/>
                        <a:t>행위를 가능하게 하는 계산의 연구</a:t>
                      </a:r>
                      <a:r>
                        <a:rPr lang="en-US" altLang="ko-KR" sz="1800" baseline="0" dirty="0"/>
                        <a:t>”</a:t>
                      </a:r>
                    </a:p>
                    <a:p>
                      <a:pPr algn="r"/>
                      <a:r>
                        <a:rPr lang="en-US" altLang="ko-KR" sz="1800" baseline="0" dirty="0"/>
                        <a:t> (Winston, 1992)</a:t>
                      </a:r>
                      <a:endParaRPr lang="en-US" altLang="ko-KR" sz="1800" dirty="0"/>
                    </a:p>
                  </a:txBody>
                  <a:tcPr/>
                </a:tc>
                <a:extLst>
                  <a:ext uri="{0D108BD9-81ED-4DB2-BD59-A6C34878D82A}">
                    <a16:rowId xmlns:a16="http://schemas.microsoft.com/office/drawing/2014/main" val="3736588692"/>
                  </a:ext>
                </a:extLst>
              </a:tr>
              <a:tr h="182880">
                <a:tc>
                  <a:txBody>
                    <a:bodyPr/>
                    <a:lstStyle/>
                    <a:p>
                      <a:pPr latinLnBrk="1"/>
                      <a:r>
                        <a:rPr lang="ko-KR" altLang="en-US" sz="1800" b="1" dirty="0">
                          <a:solidFill>
                            <a:schemeClr val="bg1"/>
                          </a:solidFill>
                        </a:rPr>
                        <a:t>인간적 행위</a:t>
                      </a:r>
                    </a:p>
                  </a:txBody>
                  <a:tcPr>
                    <a:solidFill>
                      <a:srgbClr val="D34817"/>
                    </a:solidFill>
                  </a:tcPr>
                </a:tc>
                <a:tc>
                  <a:txBody>
                    <a:bodyPr/>
                    <a:lstStyle/>
                    <a:p>
                      <a:pPr latinLnBrk="1"/>
                      <a:r>
                        <a:rPr lang="ko-KR" altLang="en-US" sz="1800" b="1" dirty="0">
                          <a:solidFill>
                            <a:schemeClr val="bg1"/>
                          </a:solidFill>
                        </a:rPr>
                        <a:t>합리적 행위</a:t>
                      </a:r>
                    </a:p>
                  </a:txBody>
                  <a:tcPr>
                    <a:solidFill>
                      <a:srgbClr val="D34817"/>
                    </a:solidFill>
                  </a:tcPr>
                </a:tc>
                <a:extLst>
                  <a:ext uri="{0D108BD9-81ED-4DB2-BD59-A6C34878D82A}">
                    <a16:rowId xmlns:a16="http://schemas.microsoft.com/office/drawing/2014/main" val="10001"/>
                  </a:ext>
                </a:extLst>
              </a:tr>
              <a:tr h="182880">
                <a:tc>
                  <a:txBody>
                    <a:bodyPr/>
                    <a:lstStyle/>
                    <a:p>
                      <a:pPr latinLnBrk="1"/>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사람이</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지능적으로 수행해야 하는 기능을 수행하는 기계의 제작을 위한 기술</a:t>
                      </a:r>
                      <a:r>
                        <a:rPr lang="en-US" altLang="ko-KR" sz="1800" b="0" kern="1200" baseline="0" dirty="0">
                          <a:solidFill>
                            <a:schemeClr val="tx1"/>
                          </a:solidFill>
                          <a:latin typeface="+mn-lt"/>
                          <a:ea typeface="+mn-ea"/>
                          <a:cs typeface="+mn-cs"/>
                        </a:rPr>
                        <a:t>”</a:t>
                      </a:r>
                    </a:p>
                    <a:p>
                      <a:pPr algn="r" latinLnBrk="1"/>
                      <a:r>
                        <a:rPr lang="en-US" altLang="ko-KR" sz="1800" b="0" kern="1200" baseline="0" dirty="0">
                          <a:solidFill>
                            <a:schemeClr val="tx1"/>
                          </a:solidFill>
                          <a:latin typeface="+mn-lt"/>
                          <a:ea typeface="+mn-ea"/>
                          <a:cs typeface="+mn-cs"/>
                        </a:rPr>
                        <a:t>(Kurzweil, 1990)</a:t>
                      </a:r>
                      <a:endParaRPr lang="ko-KR" altLang="en-US" sz="1800" b="0" kern="1200" dirty="0">
                        <a:solidFill>
                          <a:schemeClr val="tx1"/>
                        </a:solidFill>
                        <a:latin typeface="+mn-lt"/>
                        <a:ea typeface="+mn-ea"/>
                        <a:cs typeface="+mn-cs"/>
                      </a:endParaRPr>
                    </a:p>
                  </a:txBody>
                  <a:tcPr/>
                </a:tc>
                <a:tc>
                  <a:txBody>
                    <a:bodyPr/>
                    <a:lstStyle/>
                    <a:p>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계산</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지능은 지능적 에이전트의 설계에 관한 연구이다</a:t>
                      </a:r>
                      <a:r>
                        <a:rPr lang="en-US" altLang="ko-KR" sz="1800" b="0" kern="1200" dirty="0">
                          <a:solidFill>
                            <a:schemeClr val="tx1"/>
                          </a:solidFill>
                          <a:latin typeface="+mn-lt"/>
                          <a:ea typeface="+mn-ea"/>
                          <a:cs typeface="+mn-cs"/>
                        </a:rPr>
                        <a:t>”</a:t>
                      </a:r>
                    </a:p>
                    <a:p>
                      <a:pPr algn="r"/>
                      <a:r>
                        <a:rPr lang="en-US" altLang="ko-KR" sz="1800" b="0" kern="1200" dirty="0">
                          <a:solidFill>
                            <a:schemeClr val="tx1"/>
                          </a:solidFill>
                          <a:latin typeface="+mn-lt"/>
                          <a:ea typeface="+mn-ea"/>
                          <a:cs typeface="+mn-cs"/>
                        </a:rPr>
                        <a:t>(Poole </a:t>
                      </a:r>
                      <a:r>
                        <a:rPr lang="ko-KR" altLang="en-US" sz="1800" b="0" kern="1200" dirty="0">
                          <a:solidFill>
                            <a:schemeClr val="tx1"/>
                          </a:solidFill>
                          <a:latin typeface="+mn-lt"/>
                          <a:ea typeface="+mn-ea"/>
                          <a:cs typeface="+mn-cs"/>
                        </a:rPr>
                        <a:t>외</a:t>
                      </a:r>
                      <a:r>
                        <a:rPr lang="en-US" altLang="ko-KR" sz="1800" b="0" kern="1200" dirty="0">
                          <a:solidFill>
                            <a:schemeClr val="tx1"/>
                          </a:solidFill>
                          <a:latin typeface="+mn-lt"/>
                          <a:ea typeface="+mn-ea"/>
                          <a:cs typeface="+mn-cs"/>
                        </a:rPr>
                        <a:t>, 1998)</a:t>
                      </a:r>
                    </a:p>
                  </a:txBody>
                  <a:tcPr/>
                </a:tc>
                <a:extLst>
                  <a:ext uri="{0D108BD9-81ED-4DB2-BD59-A6C34878D82A}">
                    <a16:rowId xmlns:a16="http://schemas.microsoft.com/office/drawing/2014/main" val="10002"/>
                  </a:ext>
                </a:extLst>
              </a:tr>
              <a:tr h="182880">
                <a:tc>
                  <a:txBody>
                    <a:bodyPr/>
                    <a:lstStyle/>
                    <a:p>
                      <a:pPr latinLnBrk="1"/>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현재로서는 사람이 더 잘하는 것들을 컴퓨터가 하게 만드는 방법에 대한 연구</a:t>
                      </a:r>
                      <a:r>
                        <a:rPr lang="en-US" altLang="ko-KR" sz="1800" b="0" kern="1200" dirty="0">
                          <a:solidFill>
                            <a:schemeClr val="tx1"/>
                          </a:solidFill>
                          <a:latin typeface="+mn-lt"/>
                          <a:ea typeface="+mn-ea"/>
                          <a:cs typeface="+mn-cs"/>
                        </a:rPr>
                        <a:t>”</a:t>
                      </a:r>
                    </a:p>
                    <a:p>
                      <a:pPr algn="r" latinLnBrk="1"/>
                      <a:r>
                        <a:rPr lang="en-US" altLang="ko-KR" sz="1800" b="0" kern="1200" dirty="0">
                          <a:solidFill>
                            <a:schemeClr val="tx1"/>
                          </a:solidFill>
                          <a:latin typeface="+mn-lt"/>
                          <a:ea typeface="+mn-ea"/>
                          <a:cs typeface="+mn-cs"/>
                        </a:rPr>
                        <a:t>(Rich</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및 </a:t>
                      </a:r>
                      <a:r>
                        <a:rPr lang="en-US" altLang="ko-KR" sz="1800" b="0" kern="1200" baseline="0" dirty="0">
                          <a:solidFill>
                            <a:schemeClr val="tx1"/>
                          </a:solidFill>
                          <a:latin typeface="+mn-lt"/>
                          <a:ea typeface="+mn-ea"/>
                          <a:cs typeface="+mn-cs"/>
                        </a:rPr>
                        <a:t>Knight, 1991)</a:t>
                      </a:r>
                      <a:endParaRPr lang="ko-KR" altLang="en-US" sz="1800" b="0" kern="1200" dirty="0">
                        <a:solidFill>
                          <a:schemeClr val="tx1"/>
                        </a:solidFill>
                        <a:latin typeface="+mn-lt"/>
                        <a:ea typeface="+mn-ea"/>
                        <a:cs typeface="+mn-cs"/>
                      </a:endParaRPr>
                    </a:p>
                  </a:txBody>
                  <a:tcPr/>
                </a:tc>
                <a:tc>
                  <a:txBody>
                    <a:bodyPr/>
                    <a:lstStyle/>
                    <a:p>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인공지능은 </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인공물의 지능적 행동에 관련된 것이다</a:t>
                      </a:r>
                      <a:r>
                        <a:rPr lang="en-US" altLang="ko-KR" sz="1800" b="0" kern="1200" dirty="0">
                          <a:solidFill>
                            <a:schemeClr val="tx1"/>
                          </a:solidFill>
                          <a:latin typeface="+mn-lt"/>
                          <a:ea typeface="+mn-ea"/>
                          <a:cs typeface="+mn-cs"/>
                        </a:rPr>
                        <a:t>.”</a:t>
                      </a:r>
                    </a:p>
                    <a:p>
                      <a:pPr algn="r"/>
                      <a:r>
                        <a:rPr lang="en-US" altLang="ko-KR" sz="1800" b="0" kern="1200" dirty="0">
                          <a:solidFill>
                            <a:schemeClr val="tx1"/>
                          </a:solidFill>
                          <a:latin typeface="+mn-lt"/>
                          <a:ea typeface="+mn-ea"/>
                          <a:cs typeface="+mn-cs"/>
                        </a:rPr>
                        <a:t>(Nilsson, 1998)</a:t>
                      </a:r>
                    </a:p>
                  </a:txBody>
                  <a:tcPr/>
                </a:tc>
                <a:extLst>
                  <a:ext uri="{0D108BD9-81ED-4DB2-BD59-A6C34878D82A}">
                    <a16:rowId xmlns:a16="http://schemas.microsoft.com/office/drawing/2014/main" val="2165693654"/>
                  </a:ext>
                </a:extLst>
              </a:tr>
            </a:tbl>
          </a:graphicData>
        </a:graphic>
      </p:graphicFrame>
      <p:sp>
        <p:nvSpPr>
          <p:cNvPr id="8" name="텍스트 개체 틀 7">
            <a:extLst>
              <a:ext uri="{FF2B5EF4-FFF2-40B4-BE49-F238E27FC236}">
                <a16:creationId xmlns:a16="http://schemas.microsoft.com/office/drawing/2014/main" id="{954CF853-F95E-42B2-86A8-2CCD98E569FD}"/>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25294742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스마트</a:t>
            </a:r>
            <a:r>
              <a:rPr lang="en-US" altLang="ko-KR" dirty="0"/>
              <a:t> </a:t>
            </a:r>
            <a:r>
              <a:rPr lang="ko-KR" altLang="en-US" dirty="0"/>
              <a:t>로봇 </a:t>
            </a:r>
            <a:r>
              <a:rPr lang="en-US" altLang="ko-KR" dirty="0"/>
              <a:t>: </a:t>
            </a:r>
            <a:r>
              <a:rPr lang="ko-KR" altLang="en-US" dirty="0"/>
              <a:t>자율주행차와 운전면허</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258798"/>
            <a:ext cx="9850272" cy="338554"/>
          </a:xfrm>
          <a:prstGeom prst="rect">
            <a:avLst/>
          </a:prstGeom>
        </p:spPr>
        <p:txBody>
          <a:bodyPr wrap="square">
            <a:spAutoFit/>
          </a:bodyPr>
          <a:lstStyle/>
          <a:p>
            <a:r>
              <a:rPr lang="ko-KR" altLang="en-US" dirty="0"/>
              <a:t>출처 </a:t>
            </a:r>
            <a:r>
              <a:rPr lang="en-US" altLang="ko-KR" dirty="0"/>
              <a:t>: http://photohistory.tistory.com/15481</a:t>
            </a:r>
            <a:endParaRPr lang="ko-KR" altLang="en-US" dirty="0"/>
          </a:p>
        </p:txBody>
      </p:sp>
      <p:sp>
        <p:nvSpPr>
          <p:cNvPr id="27" name="TextBox 26"/>
          <p:cNvSpPr txBox="1"/>
          <p:nvPr/>
        </p:nvSpPr>
        <p:spPr>
          <a:xfrm>
            <a:off x="986845" y="620688"/>
            <a:ext cx="8286635" cy="830997"/>
          </a:xfrm>
          <a:prstGeom prst="rect">
            <a:avLst/>
          </a:prstGeom>
          <a:noFill/>
        </p:spPr>
        <p:txBody>
          <a:bodyPr wrap="square" rtlCol="0">
            <a:spAutoFit/>
          </a:bodyPr>
          <a:lstStyle/>
          <a:p>
            <a:r>
              <a:rPr lang="ko-KR" altLang="en-US" sz="2400" dirty="0"/>
              <a:t>운전하는 </a:t>
            </a:r>
            <a:r>
              <a:rPr lang="en-US" altLang="ko-KR" sz="2400" dirty="0"/>
              <a:t>SW </a:t>
            </a:r>
            <a:r>
              <a:rPr lang="ko-KR" altLang="en-US" sz="2400" dirty="0"/>
              <a:t>또는 로봇에게 운전면허를 어떻게 부여할까</a:t>
            </a:r>
            <a:r>
              <a:rPr lang="en-US" altLang="ko-KR" sz="2400" dirty="0"/>
              <a:t>?</a:t>
            </a:r>
          </a:p>
          <a:p>
            <a:r>
              <a:rPr lang="ko-KR" altLang="en-US" sz="2400" dirty="0"/>
              <a:t>인간과 동일한 수준</a:t>
            </a:r>
            <a:r>
              <a:rPr lang="en-US" altLang="ko-KR" sz="2400" dirty="0"/>
              <a:t>? </a:t>
            </a:r>
            <a:r>
              <a:rPr lang="ko-KR" altLang="en-US" sz="2400" dirty="0"/>
              <a:t>더 높은 수준인가</a:t>
            </a:r>
            <a:r>
              <a:rPr lang="en-US" altLang="ko-KR" sz="2400" dirty="0"/>
              <a:t>?</a:t>
            </a:r>
          </a:p>
        </p:txBody>
      </p:sp>
      <p:pic>
        <p:nvPicPr>
          <p:cNvPr id="8194" name="Picture 2" descr="로봇운전자 미국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180" y="1580046"/>
            <a:ext cx="4647340" cy="4283943"/>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p:cNvPicPr>
            <a:picLocks noChangeAspect="1"/>
          </p:cNvPicPr>
          <p:nvPr/>
        </p:nvPicPr>
        <p:blipFill>
          <a:blip r:embed="rId4"/>
          <a:stretch>
            <a:fillRect/>
          </a:stretch>
        </p:blipFill>
        <p:spPr>
          <a:xfrm>
            <a:off x="200472" y="1580046"/>
            <a:ext cx="4680520" cy="4297226"/>
          </a:xfrm>
          <a:prstGeom prst="rect">
            <a:avLst/>
          </a:prstGeom>
        </p:spPr>
      </p:pic>
      <p:sp>
        <p:nvSpPr>
          <p:cNvPr id="23" name="TextBox 22"/>
          <p:cNvSpPr txBox="1"/>
          <p:nvPr/>
        </p:nvSpPr>
        <p:spPr>
          <a:xfrm>
            <a:off x="2379962" y="5861521"/>
            <a:ext cx="5500399" cy="461665"/>
          </a:xfrm>
          <a:prstGeom prst="rect">
            <a:avLst/>
          </a:prstGeom>
          <a:noFill/>
        </p:spPr>
        <p:txBody>
          <a:bodyPr wrap="square" rtlCol="0">
            <a:spAutoFit/>
          </a:bodyPr>
          <a:lstStyle/>
          <a:p>
            <a:r>
              <a:rPr lang="en-US" altLang="ko-KR" sz="2400" dirty="0"/>
              <a:t>2015. 6. 5.~6. </a:t>
            </a:r>
            <a:r>
              <a:rPr lang="ko-KR" altLang="en-US" sz="2400" dirty="0"/>
              <a:t>세계재난구조로봇대회</a:t>
            </a:r>
            <a:endParaRPr lang="en-US" altLang="ko-KR" sz="2400" dirty="0"/>
          </a:p>
        </p:txBody>
      </p:sp>
    </p:spTree>
    <p:extLst>
      <p:ext uri="{BB962C8B-B14F-4D97-AF65-F5344CB8AC3E}">
        <p14:creationId xmlns:p14="http://schemas.microsoft.com/office/powerpoint/2010/main" val="222950204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의사결정을 안하는 경우의 법적 쟁점</a:t>
            </a:r>
          </a:p>
        </p:txBody>
      </p:sp>
      <p:sp>
        <p:nvSpPr>
          <p:cNvPr id="6" name="텍스트 개체 틀 5"/>
          <p:cNvSpPr>
            <a:spLocks noGrp="1"/>
          </p:cNvSpPr>
          <p:nvPr>
            <p:ph type="body" sz="quarter" idx="10"/>
          </p:nvPr>
        </p:nvSpPr>
        <p:spPr/>
        <p:txBody>
          <a:bodyPr/>
          <a:lstStyle/>
          <a:p>
            <a:endParaRPr lang="ko-KR" altLang="en-US" dirty="0"/>
          </a:p>
        </p:txBody>
      </p:sp>
      <p:sp>
        <p:nvSpPr>
          <p:cNvPr id="8" name="내용 개체 틀 1"/>
          <p:cNvSpPr>
            <a:spLocks noGrp="1"/>
          </p:cNvSpPr>
          <p:nvPr>
            <p:ph idx="1"/>
          </p:nvPr>
        </p:nvSpPr>
        <p:spPr>
          <a:xfrm>
            <a:off x="1796" y="620687"/>
            <a:ext cx="9904204" cy="6237313"/>
          </a:xfrm>
        </p:spPr>
        <p:txBody>
          <a:bodyPr/>
          <a:lstStyle/>
          <a:p>
            <a:r>
              <a:rPr lang="ko-KR" altLang="en-US" dirty="0"/>
              <a:t>인간이 책임을 진다면 어떤 경우에도 인공지능을 쓸 수 있는가</a:t>
            </a:r>
            <a:r>
              <a:rPr lang="en-US" altLang="ko-KR" dirty="0"/>
              <a:t>?</a:t>
            </a:r>
          </a:p>
          <a:p>
            <a:pPr lvl="1"/>
            <a:r>
              <a:rPr lang="ko-KR" altLang="en-US" dirty="0"/>
              <a:t>형사사법절차에 인공지능을 사용하는 것과 실질적 적법절차의 원칙</a:t>
            </a:r>
            <a:endParaRPr lang="en-US" altLang="ko-KR" dirty="0"/>
          </a:p>
        </p:txBody>
      </p:sp>
      <p:sp>
        <p:nvSpPr>
          <p:cNvPr id="9" name="직사각형 8"/>
          <p:cNvSpPr/>
          <p:nvPr/>
        </p:nvSpPr>
        <p:spPr>
          <a:xfrm>
            <a:off x="35641" y="6258798"/>
            <a:ext cx="9850272" cy="338554"/>
          </a:xfrm>
          <a:prstGeom prst="rect">
            <a:avLst/>
          </a:prstGeom>
        </p:spPr>
        <p:txBody>
          <a:bodyPr wrap="square">
            <a:spAutoFit/>
          </a:bodyPr>
          <a:lstStyle/>
          <a:p>
            <a:r>
              <a:rPr lang="ko-KR" altLang="en-US" dirty="0"/>
              <a:t>출처 </a:t>
            </a:r>
            <a:r>
              <a:rPr lang="en-US" altLang="ko-KR" dirty="0"/>
              <a:t>: </a:t>
            </a:r>
            <a:r>
              <a:rPr lang="en-US" altLang="ko-KR" dirty="0">
                <a:hlinkClick r:id="rId3"/>
              </a:rPr>
              <a:t>http://www.hani.co.kr/arti/international/america/793197.html</a:t>
            </a:r>
            <a:endParaRPr lang="en-US" altLang="ko-KR" dirty="0"/>
          </a:p>
        </p:txBody>
      </p:sp>
      <p:pic>
        <p:nvPicPr>
          <p:cNvPr id="10" name="Picture 2" descr="https://static01.nyt.com/images/2016/06/22/us/23wisconsin2/23wisconsin2-master1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64" y="18448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p:cNvSpPr/>
          <p:nvPr/>
        </p:nvSpPr>
        <p:spPr>
          <a:xfrm>
            <a:off x="201038" y="3573016"/>
            <a:ext cx="1569352" cy="338554"/>
          </a:xfrm>
          <a:prstGeom prst="rect">
            <a:avLst/>
          </a:prstGeom>
        </p:spPr>
        <p:txBody>
          <a:bodyPr wrap="square">
            <a:spAutoFit/>
          </a:bodyPr>
          <a:lstStyle/>
          <a:p>
            <a:r>
              <a:rPr lang="en-US" altLang="ko-KR" dirty="0"/>
              <a:t>Eric L. Loomis</a:t>
            </a:r>
            <a:endParaRPr lang="ko-KR" altLang="en-US" dirty="0"/>
          </a:p>
        </p:txBody>
      </p:sp>
      <p:sp>
        <p:nvSpPr>
          <p:cNvPr id="12" name="TextBox 11"/>
          <p:cNvSpPr txBox="1"/>
          <p:nvPr/>
        </p:nvSpPr>
        <p:spPr>
          <a:xfrm>
            <a:off x="2020260" y="1844824"/>
            <a:ext cx="7721638" cy="4416594"/>
          </a:xfrm>
          <a:prstGeom prst="rect">
            <a:avLst/>
          </a:prstGeom>
          <a:noFill/>
          <a:ln>
            <a:solidFill>
              <a:schemeClr val="tx1"/>
            </a:solidFill>
          </a:ln>
        </p:spPr>
        <p:txBody>
          <a:bodyPr wrap="square" rtlCol="0">
            <a:spAutoFit/>
          </a:bodyPr>
          <a:lstStyle/>
          <a:p>
            <a:r>
              <a:rPr lang="en-US" altLang="ko-KR" sz="1500" dirty="0"/>
              <a:t>2016. 7. </a:t>
            </a:r>
            <a:r>
              <a:rPr lang="ko-KR" altLang="en-US" sz="1500" dirty="0"/>
              <a:t>미국 위스콘신 주 대법원은 </a:t>
            </a:r>
            <a:r>
              <a:rPr lang="en-US" altLang="ko-KR" sz="1500" dirty="0"/>
              <a:t>AI </a:t>
            </a:r>
            <a:r>
              <a:rPr lang="ko-KR" altLang="en-US" sz="1500" dirty="0"/>
              <a:t>알고리즘 자료를 근거로 형사 재판 피고인에 대해 중형을 선고한 지방법원의 판결이 ‘</a:t>
            </a:r>
            <a:r>
              <a:rPr lang="ko-KR" altLang="en-US" sz="1500" dirty="0" err="1"/>
              <a:t>타당하다’고</a:t>
            </a:r>
            <a:r>
              <a:rPr lang="ko-KR" altLang="en-US" sz="1500" dirty="0"/>
              <a:t>  인정</a:t>
            </a:r>
            <a:endParaRPr lang="en-US" altLang="ko-KR" sz="1500" dirty="0"/>
          </a:p>
          <a:p>
            <a:endParaRPr lang="en-US" altLang="ko-KR" sz="1400" dirty="0"/>
          </a:p>
          <a:p>
            <a:r>
              <a:rPr lang="en-US" altLang="ko-KR" sz="1400" dirty="0"/>
              <a:t>2016. 10. </a:t>
            </a:r>
            <a:r>
              <a:rPr lang="ko-KR" altLang="en-US" sz="1400" dirty="0" err="1"/>
              <a:t>루미스의</a:t>
            </a:r>
            <a:r>
              <a:rPr lang="ko-KR" altLang="en-US" sz="1400" dirty="0"/>
              <a:t> 변호인은 연방대법원에 </a:t>
            </a:r>
            <a:r>
              <a:rPr lang="en-US" altLang="ko-KR" sz="1400" dirty="0"/>
              <a:t>‘</a:t>
            </a:r>
            <a:r>
              <a:rPr lang="ko-KR" altLang="en-US" sz="1400" dirty="0"/>
              <a:t>적법절차 위반</a:t>
            </a:r>
            <a:r>
              <a:rPr lang="en-US" altLang="ko-KR" sz="1400" dirty="0"/>
              <a:t>＇</a:t>
            </a:r>
            <a:r>
              <a:rPr lang="ko-KR" altLang="en-US" sz="1400" dirty="0"/>
              <a:t>을 이유로 </a:t>
            </a:r>
            <a:r>
              <a:rPr lang="ko-KR" altLang="en-US" sz="1400" dirty="0" err="1"/>
              <a:t>심리요청</a:t>
            </a:r>
            <a:endParaRPr lang="en-US" altLang="ko-KR" sz="1400" dirty="0"/>
          </a:p>
          <a:p>
            <a:endParaRPr lang="en-US" altLang="ko-KR" sz="1400" dirty="0"/>
          </a:p>
          <a:p>
            <a:r>
              <a:rPr lang="en-US" altLang="ko-KR" sz="1400" dirty="0"/>
              <a:t>2017. 6. 26. </a:t>
            </a:r>
            <a:r>
              <a:rPr lang="ko-KR" altLang="en-US" sz="1400" dirty="0"/>
              <a:t>미국 연방대법원은 상고를 기각</a:t>
            </a:r>
          </a:p>
          <a:p>
            <a:br>
              <a:rPr lang="en-US" altLang="ko-KR" sz="1500" dirty="0"/>
            </a:br>
            <a:r>
              <a:rPr lang="ko-KR" altLang="en-US" sz="1500" dirty="0" err="1"/>
              <a:t>스타트업</a:t>
            </a:r>
            <a:r>
              <a:rPr lang="ko-KR" altLang="en-US" sz="1500" dirty="0"/>
              <a:t> ‘</a:t>
            </a:r>
            <a:r>
              <a:rPr lang="ko-KR" altLang="en-US" sz="1500" dirty="0" err="1"/>
              <a:t>노스포인트사’가</a:t>
            </a:r>
            <a:r>
              <a:rPr lang="ko-KR" altLang="en-US" sz="1500" dirty="0"/>
              <a:t> 만든 ‘컴퍼스</a:t>
            </a:r>
            <a:r>
              <a:rPr lang="en-US" altLang="ko-KR" sz="1500" dirty="0"/>
              <a:t>(COMPAS)’</a:t>
            </a:r>
            <a:r>
              <a:rPr lang="ko-KR" altLang="en-US" sz="1500" dirty="0"/>
              <a:t>는 “피고인은 폭력적이고 재범 가능성이 큰 위험 인물”이라는 결론을 냈고</a:t>
            </a:r>
            <a:r>
              <a:rPr lang="en-US" altLang="ko-KR" sz="1500" dirty="0"/>
              <a:t>, </a:t>
            </a:r>
            <a:r>
              <a:rPr lang="ko-KR" altLang="en-US" sz="1500" dirty="0"/>
              <a:t>담당 판사는 이를 참고해 징역 </a:t>
            </a:r>
            <a:r>
              <a:rPr lang="en-US" altLang="ko-KR" sz="1500" dirty="0"/>
              <a:t>6</a:t>
            </a:r>
            <a:r>
              <a:rPr lang="ko-KR" altLang="en-US" sz="1500" dirty="0" err="1"/>
              <a:t>년형을</a:t>
            </a:r>
            <a:r>
              <a:rPr lang="ko-KR" altLang="en-US" sz="1500" dirty="0"/>
              <a:t> 선고</a:t>
            </a:r>
          </a:p>
          <a:p>
            <a:endParaRPr lang="en-US" altLang="ko-KR" sz="1500" dirty="0"/>
          </a:p>
          <a:p>
            <a:r>
              <a:rPr lang="en-US" altLang="ko-KR" sz="1500" dirty="0"/>
              <a:t>COMPAS : Correctional Offender Management Profiling for Alternative Sanctions : </a:t>
            </a:r>
            <a:r>
              <a:rPr lang="ko-KR" altLang="en-US" sz="1500" dirty="0"/>
              <a:t>재범예측 알고리즘 </a:t>
            </a:r>
            <a:endParaRPr lang="en-US" altLang="ko-KR" sz="1500" dirty="0"/>
          </a:p>
          <a:p>
            <a:endParaRPr lang="en-US" altLang="ko-KR" sz="1500" dirty="0"/>
          </a:p>
          <a:p>
            <a:r>
              <a:rPr lang="ko-KR" altLang="en-US" sz="1500" dirty="0"/>
              <a:t>양형 관련 </a:t>
            </a:r>
            <a:r>
              <a:rPr lang="en-US" altLang="ko-KR" sz="1500" dirty="0"/>
              <a:t>AI </a:t>
            </a:r>
            <a:r>
              <a:rPr lang="ko-KR" altLang="en-US" sz="1500" dirty="0"/>
              <a:t>기기 제조회사는 ‘사업 기밀’을 이유로 알고리즘을 어떻게 만드는지 공개하지 않은 상태</a:t>
            </a:r>
          </a:p>
          <a:p>
            <a:r>
              <a:rPr lang="ko-KR" altLang="en-US" sz="1500" dirty="0"/>
              <a:t>미국 법원이 ‘재판의 효율성과 일관성’ 등을 위해 </a:t>
            </a:r>
            <a:r>
              <a:rPr lang="en-US" altLang="ko-KR" sz="1500" dirty="0"/>
              <a:t>AI </a:t>
            </a:r>
            <a:r>
              <a:rPr lang="ko-KR" altLang="en-US" sz="1500" dirty="0"/>
              <a:t>기기를 재판에 암묵적으로 활용해왔지만</a:t>
            </a:r>
            <a:r>
              <a:rPr lang="en-US" altLang="ko-KR" sz="1500" dirty="0"/>
              <a:t>, </a:t>
            </a:r>
            <a:r>
              <a:rPr lang="ko-KR" altLang="en-US" sz="1500" dirty="0"/>
              <a:t>실제 이를 합법화한 판결이 나온 것은 처음</a:t>
            </a:r>
          </a:p>
          <a:p>
            <a:r>
              <a:rPr lang="ko-KR" altLang="en-US" sz="1500" dirty="0"/>
              <a:t>앤 </a:t>
            </a:r>
            <a:r>
              <a:rPr lang="ko-KR" altLang="en-US" sz="1500" dirty="0" err="1"/>
              <a:t>월시</a:t>
            </a:r>
            <a:r>
              <a:rPr lang="ko-KR" altLang="en-US" sz="1500" dirty="0"/>
              <a:t> 브래들리 주 대법원 대법관은 “알고리즘 한계와 그 비밀을 고려해야 하지만</a:t>
            </a:r>
            <a:r>
              <a:rPr lang="en-US" altLang="ko-KR" sz="1500" dirty="0"/>
              <a:t>, SW</a:t>
            </a:r>
            <a:r>
              <a:rPr lang="ko-KR" altLang="en-US" sz="1500" dirty="0"/>
              <a:t>가 양형 법원에 활용 가능한 정보를 제공하는 데 도움을 주는 것은 사실”이라고 평가</a:t>
            </a:r>
          </a:p>
        </p:txBody>
      </p:sp>
    </p:spTree>
    <p:extLst>
      <p:ext uri="{BB962C8B-B14F-4D97-AF65-F5344CB8AC3E}">
        <p14:creationId xmlns:p14="http://schemas.microsoft.com/office/powerpoint/2010/main" val="36061094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err="1"/>
              <a:t>설명의무와</a:t>
            </a:r>
            <a:r>
              <a:rPr lang="ko-KR" altLang="en-US" dirty="0"/>
              <a:t> 주의의무</a:t>
            </a:r>
          </a:p>
        </p:txBody>
      </p:sp>
      <p:sp>
        <p:nvSpPr>
          <p:cNvPr id="6" name="텍스트 개체 틀 5"/>
          <p:cNvSpPr>
            <a:spLocks noGrp="1"/>
          </p:cNvSpPr>
          <p:nvPr>
            <p:ph type="body" sz="quarter" idx="10"/>
          </p:nvPr>
        </p:nvSpPr>
        <p:spPr/>
        <p:txBody>
          <a:bodyPr/>
          <a:lstStyle/>
          <a:p>
            <a:endParaRPr lang="ko-KR" altLang="en-US" dirty="0"/>
          </a:p>
        </p:txBody>
      </p:sp>
      <p:sp>
        <p:nvSpPr>
          <p:cNvPr id="8" name="내용 개체 틀 1"/>
          <p:cNvSpPr>
            <a:spLocks noGrp="1"/>
          </p:cNvSpPr>
          <p:nvPr>
            <p:ph idx="1"/>
          </p:nvPr>
        </p:nvSpPr>
        <p:spPr>
          <a:xfrm>
            <a:off x="1796" y="620687"/>
            <a:ext cx="9904204" cy="6237313"/>
          </a:xfrm>
        </p:spPr>
        <p:txBody>
          <a:bodyPr/>
          <a:lstStyle/>
          <a:p>
            <a:r>
              <a:rPr lang="ko-KR" altLang="en-US" dirty="0"/>
              <a:t>인공지능은 사용자에게 </a:t>
            </a:r>
            <a:r>
              <a:rPr lang="ko-KR" altLang="en-US" dirty="0" err="1"/>
              <a:t>추천결과에</a:t>
            </a:r>
            <a:r>
              <a:rPr lang="ko-KR" altLang="en-US" dirty="0"/>
              <a:t> 관한 충분한 설명을 할 수 있는가</a:t>
            </a:r>
            <a:r>
              <a:rPr lang="en-US" altLang="ko-KR" dirty="0"/>
              <a:t>?</a:t>
            </a:r>
          </a:p>
          <a:p>
            <a:pPr lvl="1"/>
            <a:endParaRPr lang="en-US" altLang="ko-KR" dirty="0"/>
          </a:p>
          <a:p>
            <a:endParaRPr lang="en-US" altLang="ko-KR" dirty="0"/>
          </a:p>
          <a:p>
            <a:endParaRPr lang="en-US" altLang="ko-KR" dirty="0"/>
          </a:p>
          <a:p>
            <a:endParaRPr lang="en-US" altLang="ko-KR" dirty="0"/>
          </a:p>
          <a:p>
            <a:endParaRPr lang="en-US" altLang="ko-KR" dirty="0"/>
          </a:p>
          <a:p>
            <a:r>
              <a:rPr lang="ko-KR" altLang="en-US" dirty="0"/>
              <a:t>의사와 같은 전문가에게 인공지능의 사용을 의무화할 수 있는가</a:t>
            </a:r>
            <a:r>
              <a:rPr lang="en-US" altLang="ko-KR" dirty="0"/>
              <a:t>?</a:t>
            </a:r>
          </a:p>
        </p:txBody>
      </p:sp>
      <p:pic>
        <p:nvPicPr>
          <p:cNvPr id="4" name="그림 3"/>
          <p:cNvPicPr>
            <a:picLocks noChangeAspect="1"/>
          </p:cNvPicPr>
          <p:nvPr/>
        </p:nvPicPr>
        <p:blipFill>
          <a:blip r:embed="rId3"/>
          <a:stretch>
            <a:fillRect/>
          </a:stretch>
        </p:blipFill>
        <p:spPr>
          <a:xfrm>
            <a:off x="1395275" y="1196752"/>
            <a:ext cx="5285917" cy="2287491"/>
          </a:xfrm>
          <a:prstGeom prst="rect">
            <a:avLst/>
          </a:prstGeom>
        </p:spPr>
      </p:pic>
      <p:pic>
        <p:nvPicPr>
          <p:cNvPr id="5" name="그림 4"/>
          <p:cNvPicPr>
            <a:picLocks noChangeAspect="1"/>
          </p:cNvPicPr>
          <p:nvPr/>
        </p:nvPicPr>
        <p:blipFill>
          <a:blip r:embed="rId4"/>
          <a:stretch>
            <a:fillRect/>
          </a:stretch>
        </p:blipFill>
        <p:spPr>
          <a:xfrm>
            <a:off x="1395275" y="4060308"/>
            <a:ext cx="6840760" cy="2052228"/>
          </a:xfrm>
          <a:prstGeom prst="rect">
            <a:avLst/>
          </a:prstGeom>
        </p:spPr>
      </p:pic>
      <p:sp>
        <p:nvSpPr>
          <p:cNvPr id="28" name="직사각형 27"/>
          <p:cNvSpPr/>
          <p:nvPr/>
        </p:nvSpPr>
        <p:spPr>
          <a:xfrm>
            <a:off x="35641" y="6165304"/>
            <a:ext cx="9850272" cy="430887"/>
          </a:xfrm>
          <a:prstGeom prst="rect">
            <a:avLst/>
          </a:prstGeom>
        </p:spPr>
        <p:txBody>
          <a:bodyPr wrap="square">
            <a:spAutoFit/>
          </a:bodyPr>
          <a:lstStyle/>
          <a:p>
            <a:r>
              <a:rPr lang="ko-KR" altLang="en-US" sz="1100" dirty="0"/>
              <a:t>출처 </a:t>
            </a:r>
            <a:r>
              <a:rPr lang="en-US" altLang="ko-KR" sz="1100" dirty="0"/>
              <a:t>: </a:t>
            </a:r>
            <a:r>
              <a:rPr lang="ko-KR" altLang="en-US" sz="1100" dirty="0" err="1"/>
              <a:t>금융보안원</a:t>
            </a:r>
            <a:r>
              <a:rPr lang="en-US" altLang="ko-KR" sz="1100" dirty="0"/>
              <a:t>(2018), “</a:t>
            </a:r>
            <a:r>
              <a:rPr lang="ko-KR" altLang="en-US" sz="1100" dirty="0"/>
              <a:t>설명 가능한 인공지능</a:t>
            </a:r>
            <a:r>
              <a:rPr lang="en-US" altLang="ko-KR" sz="1100" dirty="0"/>
              <a:t>(</a:t>
            </a:r>
            <a:r>
              <a:rPr lang="en-US" altLang="ko-KR" sz="1100" dirty="0" err="1"/>
              <a:t>eXplainable</a:t>
            </a:r>
            <a:r>
              <a:rPr lang="en-US" altLang="ko-KR" sz="1100" dirty="0"/>
              <a:t> AI, XAI) </a:t>
            </a:r>
            <a:r>
              <a:rPr lang="ko-KR" altLang="en-US" sz="1100" dirty="0"/>
              <a:t>소개</a:t>
            </a:r>
            <a:r>
              <a:rPr lang="en-US" altLang="ko-KR" sz="1100" dirty="0"/>
              <a:t>”</a:t>
            </a:r>
          </a:p>
          <a:p>
            <a:r>
              <a:rPr lang="ko-KR" altLang="en-US" sz="1100" dirty="0"/>
              <a:t>박소영</a:t>
            </a:r>
            <a:r>
              <a:rPr lang="en-US" altLang="ko-KR" sz="1100" dirty="0"/>
              <a:t>(2017), “</a:t>
            </a:r>
            <a:r>
              <a:rPr lang="ko-KR" altLang="en-US" sz="1100" dirty="0"/>
              <a:t>인공지능 혁신 토대 마련을 위한 </a:t>
            </a:r>
            <a:r>
              <a:rPr lang="ko-KR" altLang="en-US" sz="1100" dirty="0" err="1"/>
              <a:t>책임법제</a:t>
            </a:r>
            <a:r>
              <a:rPr lang="ko-KR" altLang="en-US" sz="1100" dirty="0"/>
              <a:t> 진단 및 정책 제언</a:t>
            </a:r>
            <a:r>
              <a:rPr lang="en-US" altLang="ko-KR" sz="1100" dirty="0"/>
              <a:t>”, </a:t>
            </a:r>
            <a:r>
              <a:rPr lang="ko-KR" altLang="en-US" sz="1100" dirty="0"/>
              <a:t>한국과학기술기획평가원</a:t>
            </a:r>
          </a:p>
        </p:txBody>
      </p:sp>
    </p:spTree>
    <p:extLst>
      <p:ext uri="{BB962C8B-B14F-4D97-AF65-F5344CB8AC3E}">
        <p14:creationId xmlns:p14="http://schemas.microsoft.com/office/powerpoint/2010/main" val="16913660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인공지능에 의한 차별</a:t>
            </a:r>
            <a:r>
              <a:rPr lang="en-US" altLang="ko-KR" dirty="0"/>
              <a:t>, </a:t>
            </a:r>
            <a:r>
              <a:rPr lang="ko-KR" altLang="en-US" dirty="0"/>
              <a:t>편향성</a:t>
            </a:r>
            <a:r>
              <a:rPr lang="en-US" altLang="ko-KR" dirty="0"/>
              <a:t>, </a:t>
            </a:r>
            <a:r>
              <a:rPr lang="ko-KR" altLang="en-US" dirty="0"/>
              <a:t>투명성 문제</a:t>
            </a:r>
          </a:p>
        </p:txBody>
      </p:sp>
      <p:sp>
        <p:nvSpPr>
          <p:cNvPr id="6" name="텍스트 개체 틀 5"/>
          <p:cNvSpPr>
            <a:spLocks noGrp="1"/>
          </p:cNvSpPr>
          <p:nvPr>
            <p:ph type="body" sz="quarter" idx="10"/>
          </p:nvPr>
        </p:nvSpPr>
        <p:spPr/>
        <p:txBody>
          <a:bodyPr/>
          <a:lstStyle/>
          <a:p>
            <a:endParaRPr lang="ko-KR" altLang="en-US" dirty="0"/>
          </a:p>
        </p:txBody>
      </p:sp>
      <p:sp>
        <p:nvSpPr>
          <p:cNvPr id="7" name="내용 개체 틀 1"/>
          <p:cNvSpPr>
            <a:spLocks noGrp="1"/>
          </p:cNvSpPr>
          <p:nvPr>
            <p:ph idx="1"/>
          </p:nvPr>
        </p:nvSpPr>
        <p:spPr>
          <a:xfrm>
            <a:off x="1796" y="620687"/>
            <a:ext cx="9904204" cy="6237313"/>
          </a:xfrm>
        </p:spPr>
        <p:txBody>
          <a:bodyPr/>
          <a:lstStyle/>
          <a:p>
            <a:r>
              <a:rPr lang="ko-KR" altLang="en-US" dirty="0"/>
              <a:t>차별 </a:t>
            </a:r>
            <a:r>
              <a:rPr lang="en-US" altLang="ko-KR" dirty="0"/>
              <a:t>: </a:t>
            </a:r>
            <a:r>
              <a:rPr lang="ko-KR" altLang="en-US" dirty="0"/>
              <a:t>둘 이상의 대상을 각각 등급이나 수준 따위의 차이를 두어서 구별함</a:t>
            </a:r>
            <a:r>
              <a:rPr lang="en-US" altLang="ko-KR" dirty="0"/>
              <a:t>.(</a:t>
            </a:r>
            <a:r>
              <a:rPr lang="ko-KR" altLang="en-US" dirty="0"/>
              <a:t>차등을 두는 구별</a:t>
            </a:r>
            <a:r>
              <a:rPr lang="en-US" altLang="ko-KR" dirty="0"/>
              <a:t>)</a:t>
            </a:r>
          </a:p>
          <a:p>
            <a:r>
              <a:rPr lang="ko-KR" altLang="en-US" dirty="0"/>
              <a:t>국가인권위원회법 상 차별 </a:t>
            </a:r>
            <a:r>
              <a:rPr lang="en-US" altLang="ko-KR" dirty="0"/>
              <a:t>: </a:t>
            </a:r>
            <a:r>
              <a:rPr lang="ko-KR" altLang="en-US" dirty="0"/>
              <a:t>평등권 침해의 차별행위</a:t>
            </a:r>
            <a:endParaRPr lang="en-US" altLang="ko-KR" dirty="0"/>
          </a:p>
          <a:p>
            <a:pPr lvl="1"/>
            <a:r>
              <a:rPr lang="ko-KR" altLang="en-US" u="sng" dirty="0">
                <a:solidFill>
                  <a:srgbClr val="FF0000"/>
                </a:solidFill>
              </a:rPr>
              <a:t>합리적인 이유없이</a:t>
            </a:r>
            <a:r>
              <a:rPr lang="ko-KR" altLang="en-US" dirty="0"/>
              <a:t> 성별</a:t>
            </a:r>
            <a:r>
              <a:rPr lang="en-US" altLang="ko-KR" dirty="0"/>
              <a:t>, </a:t>
            </a:r>
            <a:r>
              <a:rPr lang="ko-KR" altLang="en-US" dirty="0"/>
              <a:t>종교</a:t>
            </a:r>
            <a:r>
              <a:rPr lang="en-US" altLang="ko-KR" dirty="0"/>
              <a:t>, </a:t>
            </a:r>
            <a:r>
              <a:rPr lang="ko-KR" altLang="en-US" dirty="0"/>
              <a:t>기타 등등을 이유로 한 다음 </a:t>
            </a:r>
            <a:r>
              <a:rPr lang="ko-KR" altLang="en-US" dirty="0" err="1"/>
              <a:t>네가지</a:t>
            </a:r>
            <a:r>
              <a:rPr lang="ko-KR" altLang="en-US" dirty="0"/>
              <a:t> 행위</a:t>
            </a:r>
            <a:endParaRPr lang="en-US" altLang="ko-KR" dirty="0"/>
          </a:p>
          <a:p>
            <a:pPr lvl="1"/>
            <a:r>
              <a:rPr lang="ko-KR" altLang="en-US" dirty="0"/>
              <a:t>현존하는 차별을 없애기 위해 특정한 사람과 집단을 잠정적으로 우대하는 행위는 </a:t>
            </a:r>
            <a:r>
              <a:rPr lang="ko-KR" altLang="en-US" dirty="0" err="1"/>
              <a:t>불포함</a:t>
            </a:r>
            <a:endParaRPr lang="en-US" altLang="ko-KR" dirty="0"/>
          </a:p>
          <a:p>
            <a:pPr lvl="1"/>
            <a:endParaRPr lang="en-US" altLang="ko-KR" dirty="0"/>
          </a:p>
          <a:p>
            <a:pPr lvl="1"/>
            <a:endParaRPr lang="en-US" altLang="ko-KR" dirty="0"/>
          </a:p>
          <a:p>
            <a:pPr lvl="1"/>
            <a:endParaRPr lang="en-US" altLang="ko-KR" dirty="0"/>
          </a:p>
          <a:p>
            <a:pPr lvl="1"/>
            <a:endParaRPr lang="en-US" altLang="ko-KR" dirty="0"/>
          </a:p>
          <a:p>
            <a:r>
              <a:rPr lang="ko-KR" altLang="en-US" dirty="0"/>
              <a:t>과거 데이터의 편향성</a:t>
            </a:r>
            <a:r>
              <a:rPr lang="en-US" altLang="ko-KR" dirty="0"/>
              <a:t>/</a:t>
            </a:r>
            <a:r>
              <a:rPr lang="ko-KR" altLang="en-US" dirty="0"/>
              <a:t>차별이 인공지능에 의해 재생산</a:t>
            </a:r>
            <a:r>
              <a:rPr lang="en-US" altLang="ko-KR" dirty="0"/>
              <a:t>/</a:t>
            </a:r>
            <a:r>
              <a:rPr lang="ko-KR" altLang="en-US" dirty="0"/>
              <a:t>강화될 우려</a:t>
            </a:r>
            <a:endParaRPr lang="en-US" altLang="ko-KR" dirty="0"/>
          </a:p>
          <a:p>
            <a:endParaRPr lang="en-US" altLang="ko-KR" dirty="0"/>
          </a:p>
          <a:p>
            <a:r>
              <a:rPr lang="ko-KR" altLang="en-US" dirty="0"/>
              <a:t>인공지능에 의한 예측은 과거의 재현에 불과한 것 아닌가</a:t>
            </a:r>
            <a:r>
              <a:rPr lang="en-US" altLang="ko-KR" dirty="0"/>
              <a:t>?</a:t>
            </a:r>
          </a:p>
        </p:txBody>
      </p:sp>
      <p:graphicFrame>
        <p:nvGraphicFramePr>
          <p:cNvPr id="8" name="표 7"/>
          <p:cNvGraphicFramePr>
            <a:graphicFrameLocks noGrp="1"/>
          </p:cNvGraphicFramePr>
          <p:nvPr/>
        </p:nvGraphicFramePr>
        <p:xfrm>
          <a:off x="265191" y="3052145"/>
          <a:ext cx="9391172" cy="1188720"/>
        </p:xfrm>
        <a:graphic>
          <a:graphicData uri="http://schemas.openxmlformats.org/drawingml/2006/table">
            <a:tbl>
              <a:tblPr firstRow="1" bandRow="1">
                <a:tableStyleId>{5C22544A-7EE6-4342-B048-85BDC9FD1C3A}</a:tableStyleId>
              </a:tblPr>
              <a:tblGrid>
                <a:gridCol w="9391172">
                  <a:extLst>
                    <a:ext uri="{9D8B030D-6E8A-4147-A177-3AD203B41FA5}">
                      <a16:colId xmlns:a16="http://schemas.microsoft.com/office/drawing/2014/main" val="20001"/>
                    </a:ext>
                  </a:extLst>
                </a:gridCol>
              </a:tblGrid>
              <a:tr h="618767">
                <a:tc>
                  <a:txBody>
                    <a:bodyPr/>
                    <a:lstStyle/>
                    <a:p>
                      <a:r>
                        <a:rPr lang="ko-KR" altLang="en-US" sz="1800" b="0" i="0" kern="1200" dirty="0">
                          <a:solidFill>
                            <a:schemeClr val="tx1"/>
                          </a:solidFill>
                          <a:effectLst/>
                          <a:latin typeface="+mn-lt"/>
                          <a:ea typeface="+mn-ea"/>
                          <a:cs typeface="+mn-cs"/>
                        </a:rPr>
                        <a:t>가</a:t>
                      </a:r>
                      <a:r>
                        <a:rPr lang="en-US" altLang="ko-KR" sz="1800" b="0" i="0" kern="1200" dirty="0">
                          <a:solidFill>
                            <a:schemeClr val="tx1"/>
                          </a:solidFill>
                          <a:effectLst/>
                          <a:latin typeface="+mn-lt"/>
                          <a:ea typeface="+mn-ea"/>
                          <a:cs typeface="+mn-cs"/>
                        </a:rPr>
                        <a:t>. </a:t>
                      </a:r>
                      <a:r>
                        <a:rPr lang="ko-KR" altLang="en-US" sz="1800" b="0" i="0" kern="1200" dirty="0">
                          <a:solidFill>
                            <a:schemeClr val="tx1"/>
                          </a:solidFill>
                          <a:effectLst/>
                          <a:latin typeface="+mn-lt"/>
                          <a:ea typeface="+mn-ea"/>
                          <a:cs typeface="+mn-cs"/>
                        </a:rPr>
                        <a:t>고용에서의</a:t>
                      </a:r>
                      <a:r>
                        <a:rPr lang="en-US" altLang="ko-KR" sz="1800" b="0" i="0" kern="1200" dirty="0">
                          <a:solidFill>
                            <a:schemeClr val="tx1"/>
                          </a:solidFill>
                          <a:effectLst/>
                          <a:latin typeface="+mn-lt"/>
                          <a:ea typeface="+mn-ea"/>
                          <a:cs typeface="+mn-cs"/>
                        </a:rPr>
                        <a:t> </a:t>
                      </a:r>
                      <a:r>
                        <a:rPr lang="ko-KR" altLang="en-US" sz="1800" b="0" i="0" kern="1200" dirty="0">
                          <a:solidFill>
                            <a:schemeClr val="tx1"/>
                          </a:solidFill>
                          <a:effectLst/>
                          <a:latin typeface="+mn-lt"/>
                          <a:ea typeface="+mn-ea"/>
                          <a:cs typeface="+mn-cs"/>
                        </a:rPr>
                        <a:t>차별</a:t>
                      </a:r>
                    </a:p>
                    <a:p>
                      <a:r>
                        <a:rPr lang="ko-KR" altLang="en-US" sz="1800" b="0" i="0" kern="1200" dirty="0">
                          <a:solidFill>
                            <a:schemeClr val="tx1"/>
                          </a:solidFill>
                          <a:effectLst/>
                          <a:latin typeface="+mn-lt"/>
                          <a:ea typeface="+mn-ea"/>
                          <a:cs typeface="+mn-cs"/>
                        </a:rPr>
                        <a:t>나</a:t>
                      </a:r>
                      <a:r>
                        <a:rPr lang="en-US" altLang="ko-KR" sz="1800" b="0" i="0" kern="1200" dirty="0">
                          <a:solidFill>
                            <a:schemeClr val="tx1"/>
                          </a:solidFill>
                          <a:effectLst/>
                          <a:latin typeface="+mn-lt"/>
                          <a:ea typeface="+mn-ea"/>
                          <a:cs typeface="+mn-cs"/>
                        </a:rPr>
                        <a:t>. </a:t>
                      </a:r>
                      <a:r>
                        <a:rPr lang="ko-KR" altLang="en-US" sz="1800" b="0" i="0" kern="1200" dirty="0" err="1">
                          <a:solidFill>
                            <a:schemeClr val="tx1"/>
                          </a:solidFill>
                          <a:effectLst/>
                          <a:latin typeface="+mn-lt"/>
                          <a:ea typeface="+mn-ea"/>
                          <a:cs typeface="+mn-cs"/>
                        </a:rPr>
                        <a:t>재화ㆍ용역ㆍ교통수단ㆍ상업시설ㆍ토지ㆍ주거시설의</a:t>
                      </a:r>
                      <a:r>
                        <a:rPr lang="ko-KR" altLang="en-US" sz="1800" b="0" i="0" kern="1200" dirty="0">
                          <a:solidFill>
                            <a:schemeClr val="tx1"/>
                          </a:solidFill>
                          <a:effectLst/>
                          <a:latin typeface="+mn-lt"/>
                          <a:ea typeface="+mn-ea"/>
                          <a:cs typeface="+mn-cs"/>
                        </a:rPr>
                        <a:t> 공급</a:t>
                      </a:r>
                      <a:r>
                        <a:rPr lang="en-US" altLang="ko-KR" sz="1800" b="0" i="0" kern="1200" dirty="0">
                          <a:solidFill>
                            <a:schemeClr val="tx1"/>
                          </a:solidFill>
                          <a:effectLst/>
                          <a:latin typeface="+mn-lt"/>
                          <a:ea typeface="+mn-ea"/>
                          <a:cs typeface="+mn-cs"/>
                        </a:rPr>
                        <a:t>/</a:t>
                      </a:r>
                      <a:r>
                        <a:rPr lang="ko-KR" altLang="en-US" sz="1800" b="0" i="0" kern="1200" dirty="0">
                          <a:solidFill>
                            <a:schemeClr val="tx1"/>
                          </a:solidFill>
                          <a:effectLst/>
                          <a:latin typeface="+mn-lt"/>
                          <a:ea typeface="+mn-ea"/>
                          <a:cs typeface="+mn-cs"/>
                        </a:rPr>
                        <a:t>이용에서의 차별</a:t>
                      </a:r>
                    </a:p>
                    <a:p>
                      <a:r>
                        <a:rPr lang="ko-KR" altLang="en-US" sz="1800" b="0" i="0" kern="1200" dirty="0">
                          <a:solidFill>
                            <a:schemeClr val="tx1"/>
                          </a:solidFill>
                          <a:effectLst/>
                          <a:latin typeface="+mn-lt"/>
                          <a:ea typeface="+mn-ea"/>
                          <a:cs typeface="+mn-cs"/>
                        </a:rPr>
                        <a:t>다</a:t>
                      </a:r>
                      <a:r>
                        <a:rPr lang="en-US" altLang="ko-KR" sz="1800" b="0" i="0" kern="1200" dirty="0">
                          <a:solidFill>
                            <a:schemeClr val="tx1"/>
                          </a:solidFill>
                          <a:effectLst/>
                          <a:latin typeface="+mn-lt"/>
                          <a:ea typeface="+mn-ea"/>
                          <a:cs typeface="+mn-cs"/>
                        </a:rPr>
                        <a:t>. </a:t>
                      </a:r>
                      <a:r>
                        <a:rPr lang="ko-KR" altLang="en-US" sz="1800" b="0" i="0" kern="1200" dirty="0">
                          <a:solidFill>
                            <a:schemeClr val="tx1"/>
                          </a:solidFill>
                          <a:effectLst/>
                          <a:latin typeface="+mn-lt"/>
                          <a:ea typeface="+mn-ea"/>
                          <a:cs typeface="+mn-cs"/>
                        </a:rPr>
                        <a:t>교육시설이나 직업훈련기관에서의 </a:t>
                      </a:r>
                      <a:r>
                        <a:rPr lang="ko-KR" altLang="en-US" sz="1800" b="0" i="0" kern="1200" dirty="0" err="1">
                          <a:solidFill>
                            <a:schemeClr val="tx1"/>
                          </a:solidFill>
                          <a:effectLst/>
                          <a:latin typeface="+mn-lt"/>
                          <a:ea typeface="+mn-ea"/>
                          <a:cs typeface="+mn-cs"/>
                        </a:rPr>
                        <a:t>교육ㆍ훈련에서의</a:t>
                      </a:r>
                      <a:r>
                        <a:rPr lang="ko-KR" altLang="en-US" sz="1800" b="0" i="0" kern="1200" dirty="0">
                          <a:solidFill>
                            <a:schemeClr val="tx1"/>
                          </a:solidFill>
                          <a:effectLst/>
                          <a:latin typeface="+mn-lt"/>
                          <a:ea typeface="+mn-ea"/>
                          <a:cs typeface="+mn-cs"/>
                        </a:rPr>
                        <a:t> 차별</a:t>
                      </a:r>
                    </a:p>
                    <a:p>
                      <a:r>
                        <a:rPr lang="ko-KR" altLang="en-US" sz="1800" b="0" i="0" kern="1200" dirty="0">
                          <a:solidFill>
                            <a:schemeClr val="tx1"/>
                          </a:solidFill>
                          <a:effectLst/>
                          <a:latin typeface="+mn-lt"/>
                          <a:ea typeface="+mn-ea"/>
                          <a:cs typeface="+mn-cs"/>
                        </a:rPr>
                        <a:t>라</a:t>
                      </a:r>
                      <a:r>
                        <a:rPr lang="en-US" altLang="ko-KR" sz="1800" b="0" i="0" kern="1200" dirty="0">
                          <a:solidFill>
                            <a:schemeClr val="tx1"/>
                          </a:solidFill>
                          <a:effectLst/>
                          <a:latin typeface="+mn-lt"/>
                          <a:ea typeface="+mn-ea"/>
                          <a:cs typeface="+mn-cs"/>
                        </a:rPr>
                        <a:t>. </a:t>
                      </a:r>
                      <a:r>
                        <a:rPr lang="ko-KR" altLang="en-US" sz="1800" b="0" i="0" kern="1200" dirty="0">
                          <a:solidFill>
                            <a:schemeClr val="tx1"/>
                          </a:solidFill>
                          <a:effectLst/>
                          <a:latin typeface="+mn-lt"/>
                          <a:ea typeface="+mn-ea"/>
                          <a:cs typeface="+mn-cs"/>
                        </a:rPr>
                        <a:t>성희롱</a:t>
                      </a:r>
                      <a:r>
                        <a:rPr lang="en-US" altLang="ko-KR" sz="1800" b="0" i="0" kern="1200" dirty="0">
                          <a:solidFill>
                            <a:schemeClr val="tx1"/>
                          </a:solidFill>
                          <a:effectLst/>
                          <a:latin typeface="+mn-lt"/>
                          <a:ea typeface="+mn-ea"/>
                          <a:cs typeface="+mn-cs"/>
                        </a:rPr>
                        <a:t> </a:t>
                      </a:r>
                      <a:r>
                        <a:rPr lang="ko-KR" altLang="en-US" sz="1800" b="0" i="0" kern="1200" dirty="0">
                          <a:solidFill>
                            <a:schemeClr val="tx1"/>
                          </a:solidFill>
                          <a:effectLst/>
                          <a:latin typeface="+mn-lt"/>
                          <a:ea typeface="+mn-ea"/>
                          <a:cs typeface="+mn-cs"/>
                        </a:rPr>
                        <a:t>행위</a:t>
                      </a:r>
                      <a:r>
                        <a:rPr lang="en-US" altLang="ko-KR" sz="1800" b="0" i="0" kern="1200" dirty="0">
                          <a:solidFill>
                            <a:schemeClr val="tx1"/>
                          </a:solidFill>
                          <a:effectLst/>
                          <a:latin typeface="+mn-lt"/>
                          <a:ea typeface="+mn-ea"/>
                          <a:cs typeface="+mn-cs"/>
                        </a:rPr>
                        <a:t>(</a:t>
                      </a:r>
                      <a:r>
                        <a:rPr lang="ko-KR" altLang="en-US" sz="1800" b="0" i="0" kern="1200" dirty="0">
                          <a:solidFill>
                            <a:schemeClr val="tx1"/>
                          </a:solidFill>
                          <a:effectLst/>
                          <a:latin typeface="+mn-lt"/>
                          <a:ea typeface="+mn-ea"/>
                          <a:cs typeface="+mn-cs"/>
                        </a:rPr>
                        <a:t>성적 굴욕감 등과 연계된 고용상의 불이익</a:t>
                      </a:r>
                      <a:r>
                        <a:rPr lang="en-US" altLang="ko-KR" sz="1800" b="0" i="0" kern="1200" dirty="0">
                          <a:solidFill>
                            <a:schemeClr val="tx1"/>
                          </a:solidFill>
                          <a:effectLst/>
                          <a:latin typeface="+mn-lt"/>
                          <a:ea typeface="+mn-ea"/>
                          <a:cs typeface="+mn-cs"/>
                        </a:rPr>
                        <a:t>)</a:t>
                      </a:r>
                      <a:endParaRPr lang="ko-KR" altLang="en-US" sz="1800" b="0" i="0" kern="1200" dirty="0">
                        <a:solidFill>
                          <a:schemeClr val="tx1"/>
                        </a:solidFill>
                        <a:effectLst/>
                        <a:latin typeface="+mn-lt"/>
                        <a:ea typeface="+mn-ea"/>
                        <a:cs typeface="+mn-cs"/>
                      </a:endParaRPr>
                    </a:p>
                  </a:txBody>
                  <a:tcPr>
                    <a:solidFill>
                      <a:srgbClr val="EFCF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58713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인공지능의</a:t>
            </a:r>
            <a:r>
              <a:rPr lang="en-US" altLang="ko-KR" dirty="0"/>
              <a:t> </a:t>
            </a:r>
            <a:r>
              <a:rPr lang="ko-KR" altLang="en-US" dirty="0"/>
              <a:t>신뢰성 문제</a:t>
            </a:r>
          </a:p>
        </p:txBody>
      </p:sp>
      <p:sp>
        <p:nvSpPr>
          <p:cNvPr id="6" name="텍스트 개체 틀 5"/>
          <p:cNvSpPr>
            <a:spLocks noGrp="1"/>
          </p:cNvSpPr>
          <p:nvPr>
            <p:ph type="body" sz="quarter" idx="10"/>
          </p:nvPr>
        </p:nvSpPr>
        <p:spPr/>
        <p:txBody>
          <a:bodyPr/>
          <a:lstStyle/>
          <a:p>
            <a:endParaRPr lang="ko-KR" altLang="en-US" dirty="0"/>
          </a:p>
        </p:txBody>
      </p:sp>
      <p:sp>
        <p:nvSpPr>
          <p:cNvPr id="7" name="내용 개체 틀 1"/>
          <p:cNvSpPr>
            <a:spLocks noGrp="1"/>
          </p:cNvSpPr>
          <p:nvPr>
            <p:ph idx="1"/>
          </p:nvPr>
        </p:nvSpPr>
        <p:spPr>
          <a:xfrm>
            <a:off x="1796" y="620687"/>
            <a:ext cx="9904204" cy="6237313"/>
          </a:xfrm>
        </p:spPr>
        <p:txBody>
          <a:bodyPr/>
          <a:lstStyle/>
          <a:p>
            <a:r>
              <a:rPr lang="ko-KR" altLang="en-US" dirty="0"/>
              <a:t>단순한 기능에 대한 신뢰성 문제에서 지능적 행동의 결과에 대한 신뢰성 문제로 확대</a:t>
            </a:r>
            <a:endParaRPr lang="en-US" altLang="ko-KR" dirty="0"/>
          </a:p>
          <a:p>
            <a:pPr lvl="1"/>
            <a:r>
              <a:rPr lang="en-US" altLang="ko-KR" dirty="0"/>
              <a:t>“</a:t>
            </a:r>
            <a:r>
              <a:rPr lang="ko-KR" altLang="en-US" dirty="0"/>
              <a:t>버그 없는 완벽한 소프트웨어를 만들 수 있느냐</a:t>
            </a:r>
            <a:r>
              <a:rPr lang="en-US" altLang="ko-KR" dirty="0"/>
              <a:t>?”</a:t>
            </a:r>
            <a:r>
              <a:rPr lang="ko-KR" altLang="en-US" dirty="0"/>
              <a:t> 오랜 과제와 일맥상통 </a:t>
            </a:r>
            <a:endParaRPr lang="en-US" altLang="ko-KR" dirty="0"/>
          </a:p>
          <a:p>
            <a:r>
              <a:rPr lang="ko-KR" altLang="en-US" dirty="0"/>
              <a:t>기술</a:t>
            </a:r>
            <a:r>
              <a:rPr lang="en-US" altLang="ko-KR" dirty="0"/>
              <a:t>, </a:t>
            </a:r>
            <a:r>
              <a:rPr lang="ko-KR" altLang="en-US" dirty="0"/>
              <a:t>사회</a:t>
            </a:r>
            <a:r>
              <a:rPr lang="en-US" altLang="ko-KR" dirty="0"/>
              <a:t>/</a:t>
            </a:r>
            <a:r>
              <a:rPr lang="ko-KR" altLang="en-US" dirty="0"/>
              <a:t>문화</a:t>
            </a:r>
            <a:r>
              <a:rPr lang="en-US" altLang="ko-KR" dirty="0"/>
              <a:t>, </a:t>
            </a:r>
            <a:r>
              <a:rPr lang="ko-KR" altLang="en-US" dirty="0"/>
              <a:t>윤리에 대한 신뢰 이슈와 대응방안</a:t>
            </a:r>
            <a:endParaRPr lang="en-US" altLang="ko-KR" dirty="0"/>
          </a:p>
        </p:txBody>
      </p:sp>
      <p:graphicFrame>
        <p:nvGraphicFramePr>
          <p:cNvPr id="9" name="표 8"/>
          <p:cNvGraphicFramePr>
            <a:graphicFrameLocks noGrp="1"/>
          </p:cNvGraphicFramePr>
          <p:nvPr>
            <p:extLst>
              <p:ext uri="{D42A27DB-BD31-4B8C-83A1-F6EECF244321}">
                <p14:modId xmlns:p14="http://schemas.microsoft.com/office/powerpoint/2010/main" val="2301450476"/>
              </p:ext>
            </p:extLst>
          </p:nvPr>
        </p:nvGraphicFramePr>
        <p:xfrm>
          <a:off x="142916" y="2564904"/>
          <a:ext cx="9621963" cy="3657600"/>
        </p:xfrm>
        <a:graphic>
          <a:graphicData uri="http://schemas.openxmlformats.org/drawingml/2006/table">
            <a:tbl>
              <a:tblPr firstRow="1" bandRow="1">
                <a:tableStyleId>{5C22544A-7EE6-4342-B048-85BDC9FD1C3A}</a:tableStyleId>
              </a:tblPr>
              <a:tblGrid>
                <a:gridCol w="1209684">
                  <a:extLst>
                    <a:ext uri="{9D8B030D-6E8A-4147-A177-3AD203B41FA5}">
                      <a16:colId xmlns:a16="http://schemas.microsoft.com/office/drawing/2014/main" val="454495125"/>
                    </a:ext>
                  </a:extLst>
                </a:gridCol>
                <a:gridCol w="3240360">
                  <a:extLst>
                    <a:ext uri="{9D8B030D-6E8A-4147-A177-3AD203B41FA5}">
                      <a16:colId xmlns:a16="http://schemas.microsoft.com/office/drawing/2014/main" val="958824838"/>
                    </a:ext>
                  </a:extLst>
                </a:gridCol>
                <a:gridCol w="5171919">
                  <a:extLst>
                    <a:ext uri="{9D8B030D-6E8A-4147-A177-3AD203B41FA5}">
                      <a16:colId xmlns:a16="http://schemas.microsoft.com/office/drawing/2014/main" val="1902395419"/>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이슈</a:t>
                      </a:r>
                    </a:p>
                  </a:txBody>
                  <a:tcPr/>
                </a:tc>
                <a:tc>
                  <a:txBody>
                    <a:bodyPr/>
                    <a:lstStyle/>
                    <a:p>
                      <a:pPr latinLnBrk="1"/>
                      <a:r>
                        <a:rPr lang="ko-KR" altLang="en-US" sz="1800" dirty="0">
                          <a:latin typeface="+mn-ea"/>
                          <a:ea typeface="+mn-ea"/>
                        </a:rPr>
                        <a:t>대응방안</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기술</a:t>
                      </a:r>
                      <a:endParaRPr lang="en-US" altLang="ko-KR" sz="1800" b="0" i="0" kern="1200" dirty="0">
                        <a:solidFill>
                          <a:schemeClr val="dk1"/>
                        </a:solidFill>
                        <a:effectLst/>
                        <a:latin typeface="+mn-ea"/>
                        <a:ea typeface="+mn-ea"/>
                        <a:cs typeface="+mn-cs"/>
                      </a:endParaRPr>
                    </a:p>
                  </a:txBody>
                  <a:tcPr/>
                </a:tc>
                <a:tc>
                  <a:txBody>
                    <a:bodyPr/>
                    <a:lstStyle/>
                    <a:p>
                      <a:r>
                        <a:rPr lang="ko-KR" altLang="en-US" sz="1800" b="0" i="0" u="none" strike="noStrike" kern="1200" baseline="0" dirty="0">
                          <a:solidFill>
                            <a:schemeClr val="dk1"/>
                          </a:solidFill>
                          <a:latin typeface="+mn-lt"/>
                          <a:ea typeface="+mn-ea"/>
                          <a:cs typeface="+mn-cs"/>
                        </a:rPr>
                        <a:t>인공지능 설계 시 고려하지 못한 조건의 발현</a:t>
                      </a:r>
                      <a:r>
                        <a:rPr lang="en-US" altLang="ko-KR" sz="1800" b="0" i="0" u="none" strike="noStrike" kern="1200" baseline="0" dirty="0">
                          <a:solidFill>
                            <a:schemeClr val="dk1"/>
                          </a:solidFill>
                          <a:latin typeface="+mn-lt"/>
                          <a:ea typeface="+mn-ea"/>
                          <a:cs typeface="+mn-cs"/>
                        </a:rPr>
                        <a:t>, </a:t>
                      </a:r>
                      <a:r>
                        <a:rPr lang="ko-KR" altLang="en-US" sz="1800" b="0" i="0" u="none" strike="noStrike" kern="1200" baseline="0" dirty="0">
                          <a:solidFill>
                            <a:schemeClr val="dk1"/>
                          </a:solidFill>
                          <a:latin typeface="+mn-lt"/>
                          <a:ea typeface="+mn-ea"/>
                          <a:cs typeface="+mn-cs"/>
                        </a:rPr>
                        <a:t>기술의 복잡성 증가 등으로 인공지능 시스템의 오류 발생에 대한 우려</a:t>
                      </a:r>
                      <a:endParaRPr lang="en-US" altLang="ko-KR" sz="1400" b="0" i="0" kern="1200" dirty="0">
                        <a:solidFill>
                          <a:schemeClr val="dk1"/>
                        </a:solidFill>
                        <a:effectLst/>
                        <a:latin typeface="+mn-ea"/>
                        <a:ea typeface="+mn-ea"/>
                        <a:cs typeface="+mn-cs"/>
                      </a:endParaRPr>
                    </a:p>
                  </a:txBody>
                  <a:tcPr/>
                </a:tc>
                <a:tc>
                  <a:txBody>
                    <a:bodyPr/>
                    <a:lstStyle/>
                    <a:p>
                      <a:r>
                        <a:rPr lang="ko-KR" altLang="en-US" sz="1800" b="0" i="0" u="none" strike="noStrike" kern="1200" baseline="0" dirty="0">
                          <a:solidFill>
                            <a:schemeClr val="dk1"/>
                          </a:solidFill>
                          <a:latin typeface="+mn-lt"/>
                          <a:ea typeface="+mn-ea"/>
                          <a:cs typeface="+mn-cs"/>
                        </a:rPr>
                        <a:t>∎인공지능 관련 알고리즘의 오류나 오작동의 문제를 최소화하는 기술개발 및 </a:t>
                      </a:r>
                      <a:r>
                        <a:rPr lang="ko-KR" altLang="en-US" sz="1800" b="0" i="0" u="none" strike="noStrike" kern="1200" baseline="0" dirty="0" err="1">
                          <a:solidFill>
                            <a:schemeClr val="dk1"/>
                          </a:solidFill>
                          <a:latin typeface="+mn-lt"/>
                          <a:ea typeface="+mn-ea"/>
                          <a:cs typeface="+mn-cs"/>
                        </a:rPr>
                        <a:t>규제방안</a:t>
                      </a:r>
                      <a:r>
                        <a:rPr lang="ko-KR" altLang="en-US" sz="1800" b="0" i="0" u="none" strike="noStrike" kern="1200" baseline="0" dirty="0">
                          <a:solidFill>
                            <a:schemeClr val="dk1"/>
                          </a:solidFill>
                          <a:latin typeface="+mn-lt"/>
                          <a:ea typeface="+mn-ea"/>
                          <a:cs typeface="+mn-cs"/>
                        </a:rPr>
                        <a:t> 마련</a:t>
                      </a:r>
                    </a:p>
                    <a:p>
                      <a:r>
                        <a:rPr lang="ko-KR" altLang="en-US" sz="1800" b="0" i="0" u="none" strike="noStrike" kern="1200" baseline="0" dirty="0">
                          <a:solidFill>
                            <a:schemeClr val="dk1"/>
                          </a:solidFill>
                          <a:latin typeface="+mn-lt"/>
                          <a:ea typeface="+mn-ea"/>
                          <a:cs typeface="+mn-cs"/>
                        </a:rPr>
                        <a:t>∎인공지능에 의한 오작동을 줄이기 위한 사용자</a:t>
                      </a:r>
                      <a:r>
                        <a:rPr lang="en-US" altLang="ko-KR" sz="1800" b="0" i="0" u="none" strike="noStrike" kern="1200" baseline="0" dirty="0">
                          <a:solidFill>
                            <a:schemeClr val="dk1"/>
                          </a:solidFill>
                          <a:latin typeface="+mn-lt"/>
                          <a:ea typeface="+mn-ea"/>
                          <a:cs typeface="+mn-cs"/>
                        </a:rPr>
                        <a:t>(</a:t>
                      </a:r>
                      <a:r>
                        <a:rPr lang="ko-KR" altLang="en-US" sz="1800" b="0" i="0" u="none" strike="noStrike" kern="1200" baseline="0" dirty="0">
                          <a:solidFill>
                            <a:schemeClr val="dk1"/>
                          </a:solidFill>
                          <a:latin typeface="+mn-lt"/>
                          <a:ea typeface="+mn-ea"/>
                          <a:cs typeface="+mn-cs"/>
                        </a:rPr>
                        <a:t>개발자</a:t>
                      </a:r>
                      <a:r>
                        <a:rPr lang="en-US" altLang="ko-KR" sz="1800" b="0" i="0" u="none" strike="noStrike" kern="1200" baseline="0" dirty="0">
                          <a:solidFill>
                            <a:schemeClr val="dk1"/>
                          </a:solidFill>
                          <a:latin typeface="+mn-lt"/>
                          <a:ea typeface="+mn-ea"/>
                          <a:cs typeface="+mn-cs"/>
                        </a:rPr>
                        <a:t>, </a:t>
                      </a:r>
                      <a:r>
                        <a:rPr lang="ko-KR" altLang="en-US" sz="1800" b="0" i="0" u="none" strike="noStrike" kern="1200" baseline="0" dirty="0">
                          <a:solidFill>
                            <a:schemeClr val="dk1"/>
                          </a:solidFill>
                          <a:latin typeface="+mn-lt"/>
                          <a:ea typeface="+mn-ea"/>
                          <a:cs typeface="+mn-cs"/>
                        </a:rPr>
                        <a:t>제조자</a:t>
                      </a:r>
                      <a:r>
                        <a:rPr lang="en-US" altLang="ko-KR" sz="1800" b="0" i="0" u="none" strike="noStrike" kern="1200" baseline="0" dirty="0">
                          <a:solidFill>
                            <a:schemeClr val="dk1"/>
                          </a:solidFill>
                          <a:latin typeface="+mn-lt"/>
                          <a:ea typeface="+mn-ea"/>
                          <a:cs typeface="+mn-cs"/>
                        </a:rPr>
                        <a:t>)</a:t>
                      </a:r>
                      <a:r>
                        <a:rPr lang="ko-KR" altLang="en-US" sz="1800" b="0" i="0" u="none" strike="noStrike" kern="1200" baseline="0" dirty="0">
                          <a:solidFill>
                            <a:schemeClr val="dk1"/>
                          </a:solidFill>
                          <a:latin typeface="+mn-lt"/>
                          <a:ea typeface="+mn-ea"/>
                          <a:cs typeface="+mn-cs"/>
                        </a:rPr>
                        <a:t>의 법적 책임 소재 명확화</a:t>
                      </a:r>
                      <a:endParaRPr lang="en-US" altLang="ko-KR" sz="14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a:solidFill>
                            <a:schemeClr val="dk1"/>
                          </a:solidFill>
                          <a:effectLst/>
                          <a:latin typeface="+mn-ea"/>
                          <a:ea typeface="+mn-ea"/>
                          <a:cs typeface="+mn-cs"/>
                        </a:rPr>
                        <a:t>사회</a:t>
                      </a:r>
                      <a:r>
                        <a:rPr lang="en-US" altLang="ko-KR" sz="1800" b="0" i="0" kern="1200" dirty="0">
                          <a:solidFill>
                            <a:schemeClr val="dk1"/>
                          </a:solidFill>
                          <a:effectLst/>
                          <a:latin typeface="+mn-ea"/>
                          <a:ea typeface="+mn-ea"/>
                          <a:cs typeface="+mn-cs"/>
                        </a:rPr>
                        <a:t>/</a:t>
                      </a:r>
                      <a:r>
                        <a:rPr lang="ko-KR" altLang="en-US" sz="1800" b="0" i="0" kern="1200" dirty="0">
                          <a:solidFill>
                            <a:schemeClr val="dk1"/>
                          </a:solidFill>
                          <a:effectLst/>
                          <a:latin typeface="+mn-ea"/>
                          <a:ea typeface="+mn-ea"/>
                          <a:cs typeface="+mn-cs"/>
                        </a:rPr>
                        <a:t>문화</a:t>
                      </a:r>
                      <a:endParaRPr lang="en-US" altLang="ko-KR" sz="1800" b="0" i="0" kern="1200" dirty="0">
                        <a:solidFill>
                          <a:schemeClr val="dk1"/>
                        </a:solidFill>
                        <a:effectLst/>
                        <a:latin typeface="+mn-ea"/>
                        <a:ea typeface="+mn-ea"/>
                        <a:cs typeface="+mn-cs"/>
                      </a:endParaRPr>
                    </a:p>
                  </a:txBody>
                  <a:tcPr/>
                </a:tc>
                <a:tc>
                  <a:txBody>
                    <a:bodyPr/>
                    <a:lstStyle/>
                    <a:p>
                      <a:r>
                        <a:rPr lang="ko-KR" altLang="en-US" sz="1800" b="0" i="0" u="none" strike="noStrike" kern="1200" baseline="0" dirty="0">
                          <a:solidFill>
                            <a:schemeClr val="dk1"/>
                          </a:solidFill>
                          <a:latin typeface="+mn-lt"/>
                          <a:ea typeface="+mn-ea"/>
                          <a:cs typeface="+mn-cs"/>
                        </a:rPr>
                        <a:t>인공지능의 악의적인 활용에 따른 각종 위협에 대한 우려</a:t>
                      </a:r>
                      <a:endParaRPr lang="en-US" altLang="ko-KR" sz="1400" b="0" i="0" kern="1200" dirty="0">
                        <a:solidFill>
                          <a:schemeClr val="dk1"/>
                        </a:solidFill>
                        <a:effectLst/>
                        <a:latin typeface="+mn-ea"/>
                        <a:ea typeface="+mn-ea"/>
                        <a:cs typeface="+mn-cs"/>
                      </a:endParaRPr>
                    </a:p>
                  </a:txBody>
                  <a:tcPr/>
                </a:tc>
                <a:tc>
                  <a:txBody>
                    <a:bodyPr/>
                    <a:lstStyle/>
                    <a:p>
                      <a:r>
                        <a:rPr lang="ko-KR" altLang="en-US" sz="1800" b="0" i="0" u="none" strike="noStrike" kern="1200" baseline="0" dirty="0">
                          <a:solidFill>
                            <a:schemeClr val="dk1"/>
                          </a:solidFill>
                          <a:latin typeface="+mn-lt"/>
                          <a:ea typeface="+mn-ea"/>
                          <a:cs typeface="+mn-cs"/>
                        </a:rPr>
                        <a:t>∎악의적인 인공지능 활용에 대비하여 인공지능 기술 및 시스템 개발 가이드라인과 중대한 위반시 법적 제재 항목의 설정 필요</a:t>
                      </a:r>
                      <a:endParaRPr lang="en-US" altLang="ko-KR" sz="14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2100" b="0" i="0" u="none" strike="noStrike" kern="1200" baseline="0" dirty="0">
                          <a:solidFill>
                            <a:schemeClr val="dk1"/>
                          </a:solidFill>
                          <a:latin typeface="+mn-lt"/>
                          <a:ea typeface="+mn-ea"/>
                          <a:cs typeface="+mn-cs"/>
                        </a:rPr>
                        <a:t>윤리</a:t>
                      </a:r>
                      <a:endParaRPr lang="en-US" altLang="ko-KR" sz="1800" b="0" kern="1200" dirty="0">
                        <a:solidFill>
                          <a:schemeClr val="tx1"/>
                        </a:solidFill>
                        <a:latin typeface="+mn-ea"/>
                        <a:ea typeface="+mn-ea"/>
                        <a:cs typeface="+mn-cs"/>
                      </a:endParaRPr>
                    </a:p>
                  </a:txBody>
                  <a:tcPr/>
                </a:tc>
                <a:tc>
                  <a:txBody>
                    <a:bodyPr/>
                    <a:lstStyle/>
                    <a:p>
                      <a:r>
                        <a:rPr lang="ko-KR" altLang="en-US" sz="1800" b="0" i="0" u="none" strike="noStrike" kern="1200" baseline="0" dirty="0" err="1">
                          <a:solidFill>
                            <a:schemeClr val="dk1"/>
                          </a:solidFill>
                          <a:latin typeface="+mn-lt"/>
                          <a:ea typeface="+mn-ea"/>
                          <a:cs typeface="+mn-cs"/>
                        </a:rPr>
                        <a:t>인공지능에게</a:t>
                      </a:r>
                      <a:r>
                        <a:rPr lang="ko-KR" altLang="en-US" sz="1800" b="0" i="0" u="none" strike="noStrike" kern="1200" baseline="0" dirty="0">
                          <a:solidFill>
                            <a:schemeClr val="dk1"/>
                          </a:solidFill>
                          <a:latin typeface="+mn-lt"/>
                          <a:ea typeface="+mn-ea"/>
                          <a:cs typeface="+mn-cs"/>
                        </a:rPr>
                        <a:t> 인간 행위의 옳고 그름에 대한 윤리적 판단 기능 부여시 신뢰 문제</a:t>
                      </a:r>
                      <a:endParaRPr lang="en-US" altLang="ko-KR" sz="1400" b="0" kern="1200" dirty="0">
                        <a:solidFill>
                          <a:schemeClr val="tx1"/>
                        </a:solidFill>
                        <a:latin typeface="+mn-ea"/>
                        <a:ea typeface="+mn-ea"/>
                        <a:cs typeface="+mn-cs"/>
                      </a:endParaRPr>
                    </a:p>
                  </a:txBody>
                  <a:tcPr/>
                </a:tc>
                <a:tc>
                  <a:txBody>
                    <a:bodyPr/>
                    <a:lstStyle/>
                    <a:p>
                      <a:r>
                        <a:rPr lang="ko-KR" altLang="en-US" sz="1800" b="0" i="0" u="none" strike="noStrike" kern="1200" baseline="0" dirty="0">
                          <a:solidFill>
                            <a:schemeClr val="dk1"/>
                          </a:solidFill>
                          <a:latin typeface="+mn-lt"/>
                          <a:ea typeface="+mn-ea"/>
                          <a:cs typeface="+mn-cs"/>
                        </a:rPr>
                        <a:t>∎인공지능에 윤리적 판단을 부여하는 것이 합리적인지에 대한 평가 및 사회적 합의</a:t>
                      </a:r>
                      <a:r>
                        <a:rPr lang="en-US" altLang="ko-KR" sz="1800" b="0" i="0" u="none" strike="noStrike" kern="1200" baseline="0" dirty="0">
                          <a:solidFill>
                            <a:schemeClr val="dk1"/>
                          </a:solidFill>
                          <a:latin typeface="+mn-lt"/>
                          <a:ea typeface="+mn-ea"/>
                          <a:cs typeface="+mn-cs"/>
                        </a:rPr>
                        <a:t>/</a:t>
                      </a:r>
                      <a:r>
                        <a:rPr lang="ko-KR" altLang="en-US" sz="1800" b="0" i="0" u="none" strike="noStrike" kern="1200" baseline="0" dirty="0">
                          <a:solidFill>
                            <a:schemeClr val="dk1"/>
                          </a:solidFill>
                          <a:latin typeface="+mn-lt"/>
                          <a:ea typeface="+mn-ea"/>
                          <a:cs typeface="+mn-cs"/>
                        </a:rPr>
                        <a:t>공론화 필요</a:t>
                      </a:r>
                      <a:endParaRPr lang="en-US" altLang="ko-KR" sz="1800" b="0" i="0" u="none" strike="noStrike" kern="1200" baseline="0" dirty="0">
                        <a:solidFill>
                          <a:schemeClr val="dk1"/>
                        </a:solidFill>
                        <a:latin typeface="+mn-lt"/>
                        <a:ea typeface="+mn-ea"/>
                        <a:cs typeface="+mn-cs"/>
                      </a:endParaRPr>
                    </a:p>
                    <a:p>
                      <a:r>
                        <a:rPr lang="ko-KR" altLang="en-US" sz="1800" b="0" i="0" u="none" strike="noStrike" kern="1200" baseline="0" dirty="0">
                          <a:solidFill>
                            <a:schemeClr val="dk1"/>
                          </a:solidFill>
                          <a:latin typeface="+mn-lt"/>
                          <a:ea typeface="+mn-ea"/>
                          <a:cs typeface="+mn-cs"/>
                        </a:rPr>
                        <a:t>∎인공지능의 자율적 판단 관련 알고리즘 개발 단계부터 구체적인 가이드라인 마련 필요</a:t>
                      </a:r>
                      <a:endParaRPr lang="en-US" altLang="ko-KR" sz="14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bl>
          </a:graphicData>
        </a:graphic>
      </p:graphicFrame>
      <p:sp>
        <p:nvSpPr>
          <p:cNvPr id="10" name="직사각형 9"/>
          <p:cNvSpPr/>
          <p:nvPr/>
        </p:nvSpPr>
        <p:spPr>
          <a:xfrm>
            <a:off x="35641" y="6309320"/>
            <a:ext cx="9850272" cy="261610"/>
          </a:xfrm>
          <a:prstGeom prst="rect">
            <a:avLst/>
          </a:prstGeom>
        </p:spPr>
        <p:txBody>
          <a:bodyPr wrap="square">
            <a:spAutoFit/>
          </a:bodyPr>
          <a:lstStyle/>
          <a:p>
            <a:r>
              <a:rPr lang="ko-KR" altLang="en-US" sz="1100" dirty="0"/>
              <a:t>출처 </a:t>
            </a:r>
            <a:r>
              <a:rPr lang="en-US" altLang="ko-KR" sz="1100" dirty="0"/>
              <a:t>: </a:t>
            </a:r>
            <a:r>
              <a:rPr lang="ko-KR" altLang="en-US" sz="1100" dirty="0" err="1"/>
              <a:t>김문구</a:t>
            </a:r>
            <a:r>
              <a:rPr lang="en-US" altLang="ko-KR" sz="1100" dirty="0"/>
              <a:t>, </a:t>
            </a:r>
            <a:r>
              <a:rPr lang="ko-KR" altLang="en-US" sz="1100" dirty="0"/>
              <a:t>박종현</a:t>
            </a:r>
            <a:r>
              <a:rPr lang="en-US" altLang="ko-KR" sz="1100" dirty="0"/>
              <a:t>(2017), “</a:t>
            </a:r>
            <a:r>
              <a:rPr lang="ko-KR" altLang="en-US" sz="1100" dirty="0"/>
              <a:t>인공지능과 신뢰</a:t>
            </a:r>
            <a:r>
              <a:rPr lang="en-US" altLang="ko-KR" sz="1100" dirty="0"/>
              <a:t>(Trust): </a:t>
            </a:r>
            <a:r>
              <a:rPr lang="ko-KR" altLang="en-US" sz="1100" dirty="0"/>
              <a:t>이슈 및 대응방안</a:t>
            </a:r>
            <a:r>
              <a:rPr lang="en-US" altLang="ko-KR" sz="1100" dirty="0"/>
              <a:t>”, </a:t>
            </a:r>
            <a:r>
              <a:rPr lang="ko-KR" altLang="en-US" sz="1100" dirty="0"/>
              <a:t>한국전자통신연구원</a:t>
            </a:r>
          </a:p>
        </p:txBody>
      </p:sp>
    </p:spTree>
    <p:extLst>
      <p:ext uri="{BB962C8B-B14F-4D97-AF65-F5344CB8AC3E}">
        <p14:creationId xmlns:p14="http://schemas.microsoft.com/office/powerpoint/2010/main" val="89156601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기타 </a:t>
            </a:r>
            <a:r>
              <a:rPr lang="en-US" altLang="ko-KR" dirty="0"/>
              <a:t>: </a:t>
            </a:r>
            <a:r>
              <a:rPr lang="ko-KR" altLang="en-US" dirty="0"/>
              <a:t>인공지능의 </a:t>
            </a:r>
            <a:r>
              <a:rPr lang="ko-KR" altLang="en-US" dirty="0" err="1"/>
              <a:t>창작문제</a:t>
            </a:r>
            <a:r>
              <a:rPr lang="ko-KR" altLang="en-US" dirty="0"/>
              <a:t> </a:t>
            </a:r>
            <a:r>
              <a:rPr lang="en-US" altLang="ko-KR" dirty="0"/>
              <a:t>- </a:t>
            </a:r>
            <a:r>
              <a:rPr lang="ko-KR" altLang="en-US" dirty="0"/>
              <a:t>저작권법</a:t>
            </a:r>
          </a:p>
        </p:txBody>
      </p:sp>
      <p:sp>
        <p:nvSpPr>
          <p:cNvPr id="6" name="텍스트 개체 틀 5"/>
          <p:cNvSpPr>
            <a:spLocks noGrp="1"/>
          </p:cNvSpPr>
          <p:nvPr>
            <p:ph type="body" sz="quarter" idx="10"/>
          </p:nvPr>
        </p:nvSpPr>
        <p:spPr/>
        <p:txBody>
          <a:bodyPr/>
          <a:lstStyle/>
          <a:p>
            <a:r>
              <a:rPr lang="ko-KR" altLang="en-US" dirty="0"/>
              <a:t>디지털 </a:t>
            </a:r>
            <a:r>
              <a:rPr lang="ko-KR" altLang="en-US" dirty="0" err="1"/>
              <a:t>신산업과</a:t>
            </a:r>
            <a:r>
              <a:rPr lang="ko-KR" altLang="en-US" dirty="0"/>
              <a:t> 제도개혁</a:t>
            </a:r>
          </a:p>
        </p:txBody>
      </p:sp>
      <p:sp>
        <p:nvSpPr>
          <p:cNvPr id="2" name="내용 개체 틀 1"/>
          <p:cNvSpPr>
            <a:spLocks noGrp="1"/>
          </p:cNvSpPr>
          <p:nvPr>
            <p:ph idx="1"/>
          </p:nvPr>
        </p:nvSpPr>
        <p:spPr/>
        <p:txBody>
          <a:bodyPr/>
          <a:lstStyle/>
          <a:p>
            <a:r>
              <a:rPr lang="ko-KR" altLang="en-US" dirty="0"/>
              <a:t>인공지능을 이용한 창작의 유형들</a:t>
            </a:r>
            <a:endParaRPr lang="en-US" altLang="ko-KR" dirty="0"/>
          </a:p>
          <a:p>
            <a:r>
              <a:rPr lang="ko-KR" altLang="en-US" dirty="0"/>
              <a:t>저작권은 자연권인가</a:t>
            </a:r>
            <a:r>
              <a:rPr lang="en-US" altLang="ko-KR" dirty="0"/>
              <a:t>? </a:t>
            </a:r>
            <a:r>
              <a:rPr lang="ko-KR" altLang="en-US" dirty="0"/>
              <a:t>도구적 인센티브 제도인가</a:t>
            </a:r>
            <a:r>
              <a:rPr lang="en-US" altLang="ko-KR" dirty="0"/>
              <a:t>?</a:t>
            </a:r>
          </a:p>
        </p:txBody>
      </p:sp>
      <p:sp>
        <p:nvSpPr>
          <p:cNvPr id="4" name="타원 3"/>
          <p:cNvSpPr/>
          <p:nvPr/>
        </p:nvSpPr>
        <p:spPr bwMode="auto">
          <a:xfrm>
            <a:off x="773820" y="2168861"/>
            <a:ext cx="1584176" cy="792088"/>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알고리즘</a:t>
            </a:r>
            <a:endParaRPr lang="en-US" altLang="ko-KR" sz="1800" dirty="0"/>
          </a:p>
          <a:p>
            <a:pPr algn="ctr"/>
            <a:r>
              <a:rPr lang="ko-KR" altLang="en-US" sz="1800" dirty="0" err="1"/>
              <a:t>창작형</a:t>
            </a:r>
            <a:endParaRPr lang="ko-KR" altLang="en-US" sz="1800" dirty="0"/>
          </a:p>
        </p:txBody>
      </p:sp>
      <p:sp>
        <p:nvSpPr>
          <p:cNvPr id="10" name="타원 9"/>
          <p:cNvSpPr/>
          <p:nvPr/>
        </p:nvSpPr>
        <p:spPr bwMode="auto">
          <a:xfrm>
            <a:off x="785210" y="3861048"/>
            <a:ext cx="1584176" cy="792088"/>
          </a:xfrm>
          <a:prstGeom prst="ellipse">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알고리즘</a:t>
            </a:r>
            <a:endParaRPr lang="en-US" altLang="ko-KR" sz="1800" dirty="0"/>
          </a:p>
          <a:p>
            <a:pPr algn="ctr"/>
            <a:r>
              <a:rPr lang="ko-KR" altLang="en-US" sz="1800" dirty="0"/>
              <a:t>보조형</a:t>
            </a:r>
          </a:p>
        </p:txBody>
      </p:sp>
      <p:sp>
        <p:nvSpPr>
          <p:cNvPr id="5" name="모서리가 둥근 직사각형 4"/>
          <p:cNvSpPr/>
          <p:nvPr/>
        </p:nvSpPr>
        <p:spPr bwMode="auto">
          <a:xfrm>
            <a:off x="3181855" y="2168862"/>
            <a:ext cx="1584176" cy="792088"/>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프로그래머의</a:t>
            </a:r>
            <a:endParaRPr lang="en-US" altLang="ko-KR" sz="1800" dirty="0"/>
          </a:p>
          <a:p>
            <a:pPr algn="ctr"/>
            <a:r>
              <a:rPr lang="ko-KR" altLang="en-US" sz="1800" dirty="0"/>
              <a:t>핵심적 기여</a:t>
            </a:r>
          </a:p>
        </p:txBody>
      </p:sp>
      <p:sp>
        <p:nvSpPr>
          <p:cNvPr id="11" name="모서리가 둥근 직사각형 10"/>
          <p:cNvSpPr/>
          <p:nvPr/>
        </p:nvSpPr>
        <p:spPr bwMode="auto">
          <a:xfrm>
            <a:off x="3124573" y="3862170"/>
            <a:ext cx="1641458" cy="792088"/>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이용자의</a:t>
            </a:r>
            <a:endParaRPr lang="en-US" altLang="ko-KR" sz="1800" dirty="0"/>
          </a:p>
          <a:p>
            <a:pPr algn="ctr"/>
            <a:r>
              <a:rPr lang="ko-KR" altLang="en-US" sz="1800" dirty="0"/>
              <a:t>핵심적 기여</a:t>
            </a:r>
          </a:p>
        </p:txBody>
      </p:sp>
      <p:sp>
        <p:nvSpPr>
          <p:cNvPr id="12" name="모서리가 둥근 직사각형 11"/>
          <p:cNvSpPr/>
          <p:nvPr/>
        </p:nvSpPr>
        <p:spPr bwMode="auto">
          <a:xfrm>
            <a:off x="5169025" y="1844824"/>
            <a:ext cx="2448272" cy="1116125"/>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게임</a:t>
            </a:r>
            <a:r>
              <a:rPr lang="en-US" altLang="ko-KR" sz="1800" dirty="0"/>
              <a:t>SW </a:t>
            </a:r>
            <a:r>
              <a:rPr lang="ko-KR" altLang="en-US" sz="1800" dirty="0"/>
              <a:t>배경화면</a:t>
            </a:r>
            <a:endParaRPr lang="en-US" altLang="ko-KR" sz="1800" dirty="0"/>
          </a:p>
          <a:p>
            <a:pPr algn="ctr"/>
            <a:r>
              <a:rPr lang="ko-KR" altLang="en-US" sz="1800" dirty="0"/>
              <a:t>인공지능으로 생성</a:t>
            </a:r>
            <a:endParaRPr lang="en-US" altLang="ko-KR" sz="1800" dirty="0"/>
          </a:p>
          <a:p>
            <a:pPr algn="ctr"/>
            <a:r>
              <a:rPr lang="ko-KR" altLang="en-US" sz="1800" dirty="0"/>
              <a:t>게임</a:t>
            </a:r>
            <a:r>
              <a:rPr lang="en-US" altLang="ko-KR" sz="1800" dirty="0"/>
              <a:t>SW</a:t>
            </a:r>
            <a:r>
              <a:rPr lang="ko-KR" altLang="en-US" sz="1800" dirty="0"/>
              <a:t>회사가 저작자</a:t>
            </a:r>
            <a:endParaRPr lang="en-US" altLang="ko-KR" sz="1800" dirty="0"/>
          </a:p>
        </p:txBody>
      </p:sp>
      <p:sp>
        <p:nvSpPr>
          <p:cNvPr id="13" name="모서리가 둥근 직사각형 12"/>
          <p:cNvSpPr/>
          <p:nvPr/>
        </p:nvSpPr>
        <p:spPr bwMode="auto">
          <a:xfrm>
            <a:off x="7689304" y="1844824"/>
            <a:ext cx="1939294" cy="1116125"/>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err="1"/>
              <a:t>칫솔모</a:t>
            </a:r>
            <a:r>
              <a:rPr lang="ko-KR" altLang="en-US" sz="1800" dirty="0"/>
              <a:t> </a:t>
            </a:r>
            <a:endParaRPr lang="en-US" altLang="ko-KR" sz="1800" dirty="0"/>
          </a:p>
          <a:p>
            <a:pPr algn="ctr"/>
            <a:r>
              <a:rPr lang="ko-KR" altLang="en-US" sz="1800" dirty="0" err="1"/>
              <a:t>발명기계를</a:t>
            </a:r>
            <a:r>
              <a:rPr lang="ko-KR" altLang="en-US" sz="1800" dirty="0"/>
              <a:t> 발명</a:t>
            </a:r>
            <a:endParaRPr lang="en-US" altLang="ko-KR" sz="1800" dirty="0"/>
          </a:p>
          <a:p>
            <a:pPr algn="ctr"/>
            <a:r>
              <a:rPr lang="ko-KR" altLang="en-US" sz="1800" dirty="0" err="1"/>
              <a:t>칫솔모</a:t>
            </a:r>
            <a:r>
              <a:rPr lang="ko-KR" altLang="en-US" sz="1800" dirty="0"/>
              <a:t> 디자인의 </a:t>
            </a:r>
            <a:endParaRPr lang="en-US" altLang="ko-KR" sz="1800" dirty="0"/>
          </a:p>
          <a:p>
            <a:pPr algn="ctr"/>
            <a:r>
              <a:rPr lang="ko-KR" altLang="en-US" sz="1800" dirty="0"/>
              <a:t>발명자로 등록</a:t>
            </a:r>
            <a:endParaRPr lang="en-US" altLang="ko-KR" sz="1800" dirty="0"/>
          </a:p>
        </p:txBody>
      </p:sp>
      <p:sp>
        <p:nvSpPr>
          <p:cNvPr id="7" name="TextBox 6"/>
          <p:cNvSpPr txBox="1"/>
          <p:nvPr/>
        </p:nvSpPr>
        <p:spPr>
          <a:xfrm>
            <a:off x="5313040" y="3060250"/>
            <a:ext cx="3528392" cy="584775"/>
          </a:xfrm>
          <a:prstGeom prst="rect">
            <a:avLst/>
          </a:prstGeom>
          <a:noFill/>
        </p:spPr>
        <p:txBody>
          <a:bodyPr wrap="square" rtlCol="0">
            <a:spAutoFit/>
          </a:bodyPr>
          <a:lstStyle/>
          <a:p>
            <a:r>
              <a:rPr lang="en-US" altLang="ko-KR" dirty="0"/>
              <a:t>SW(</a:t>
            </a:r>
            <a:r>
              <a:rPr lang="ko-KR" altLang="en-US" dirty="0"/>
              <a:t>인공지능 알고리즘</a:t>
            </a:r>
            <a:r>
              <a:rPr lang="en-US" altLang="ko-KR" dirty="0"/>
              <a:t>)</a:t>
            </a:r>
            <a:r>
              <a:rPr lang="ko-KR" altLang="en-US" dirty="0"/>
              <a:t>을 판매해서 수익을 얻었는데</a:t>
            </a:r>
            <a:r>
              <a:rPr lang="en-US" altLang="ko-KR" dirty="0"/>
              <a:t>, </a:t>
            </a:r>
            <a:r>
              <a:rPr lang="ko-KR" altLang="en-US" dirty="0"/>
              <a:t>저작자로 인정</a:t>
            </a:r>
            <a:r>
              <a:rPr lang="en-US" altLang="ko-KR" dirty="0"/>
              <a:t>?</a:t>
            </a:r>
            <a:endParaRPr lang="ko-KR" altLang="en-US" dirty="0"/>
          </a:p>
        </p:txBody>
      </p:sp>
      <p:sp>
        <p:nvSpPr>
          <p:cNvPr id="14" name="모서리가 둥근 직사각형 13"/>
          <p:cNvSpPr/>
          <p:nvPr/>
        </p:nvSpPr>
        <p:spPr bwMode="auto">
          <a:xfrm>
            <a:off x="3152800" y="5157192"/>
            <a:ext cx="1584176" cy="933860"/>
          </a:xfrm>
          <a:prstGeom prst="roundRect">
            <a:avLst/>
          </a:prstGeom>
          <a:gradFill rotWithShape="0">
            <a:gsLst>
              <a:gs pos="0">
                <a:srgbClr val="98781E"/>
              </a:gs>
              <a:gs pos="50000">
                <a:srgbClr val="F2EFE4"/>
              </a:gs>
              <a:gs pos="100000">
                <a:srgbClr val="98781E"/>
              </a:gs>
            </a:gsLst>
            <a:lin ang="0" scaled="1"/>
          </a:gradFill>
          <a:ln w="9525">
            <a:noFill/>
            <a:round/>
            <a:headEnd/>
            <a:tailEnd/>
          </a:ln>
        </p:spPr>
        <p:txBody>
          <a:bodyPr wrap="none" rtlCol="0" anchor="ctr"/>
          <a:lstStyle/>
          <a:p>
            <a:pPr algn="ctr"/>
            <a:r>
              <a:rPr lang="ko-KR" altLang="en-US" sz="1800" dirty="0"/>
              <a:t>프로그래머와 </a:t>
            </a:r>
            <a:endParaRPr lang="en-US" altLang="ko-KR" sz="1800" dirty="0"/>
          </a:p>
          <a:p>
            <a:pPr algn="ctr"/>
            <a:r>
              <a:rPr lang="ko-KR" altLang="en-US" sz="1800" dirty="0"/>
              <a:t>이용자의</a:t>
            </a:r>
            <a:endParaRPr lang="en-US" altLang="ko-KR" sz="1800" dirty="0"/>
          </a:p>
          <a:p>
            <a:pPr algn="ctr"/>
            <a:r>
              <a:rPr lang="ko-KR" altLang="en-US" sz="1800" dirty="0" err="1"/>
              <a:t>공동저작물</a:t>
            </a:r>
            <a:endParaRPr lang="ko-KR" altLang="en-US" sz="1800" dirty="0"/>
          </a:p>
        </p:txBody>
      </p:sp>
      <p:sp>
        <p:nvSpPr>
          <p:cNvPr id="15" name="TextBox 14"/>
          <p:cNvSpPr txBox="1"/>
          <p:nvPr/>
        </p:nvSpPr>
        <p:spPr>
          <a:xfrm>
            <a:off x="5347017" y="3861048"/>
            <a:ext cx="3528392" cy="830997"/>
          </a:xfrm>
          <a:prstGeom prst="rect">
            <a:avLst/>
          </a:prstGeom>
          <a:noFill/>
        </p:spPr>
        <p:txBody>
          <a:bodyPr wrap="square" rtlCol="0">
            <a:spAutoFit/>
          </a:bodyPr>
          <a:lstStyle/>
          <a:p>
            <a:r>
              <a:rPr lang="ko-KR" altLang="en-US" dirty="0"/>
              <a:t>이용자의 기여 정도를 어떻게 판단할 것인가</a:t>
            </a:r>
            <a:r>
              <a:rPr lang="en-US" altLang="ko-KR" dirty="0"/>
              <a:t>?</a:t>
            </a:r>
          </a:p>
          <a:p>
            <a:r>
              <a:rPr lang="ko-KR" altLang="en-US" dirty="0"/>
              <a:t>이용자가 법인이라면 업무상 저작물</a:t>
            </a:r>
            <a:r>
              <a:rPr lang="en-US" altLang="ko-KR" dirty="0"/>
              <a:t>?</a:t>
            </a:r>
            <a:endParaRPr lang="ko-KR" altLang="en-US" dirty="0"/>
          </a:p>
        </p:txBody>
      </p:sp>
      <p:cxnSp>
        <p:nvCxnSpPr>
          <p:cNvPr id="17" name="꺾인 연결선 16"/>
          <p:cNvCxnSpPr>
            <a:stCxn id="4" idx="2"/>
            <a:endCxn id="10" idx="2"/>
          </p:cNvCxnSpPr>
          <p:nvPr/>
        </p:nvCxnSpPr>
        <p:spPr>
          <a:xfrm rot="10800000" flipH="1" flipV="1">
            <a:off x="773820" y="2564904"/>
            <a:ext cx="11390" cy="1692187"/>
          </a:xfrm>
          <a:prstGeom prst="bentConnector3">
            <a:avLst>
              <a:gd name="adj1" fmla="val -20070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꺾인 연결선 18"/>
          <p:cNvCxnSpPr>
            <a:stCxn id="4" idx="6"/>
            <a:endCxn id="5" idx="1"/>
          </p:cNvCxnSpPr>
          <p:nvPr/>
        </p:nvCxnSpPr>
        <p:spPr>
          <a:xfrm>
            <a:off x="2357996" y="2564905"/>
            <a:ext cx="823859" cy="1"/>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8" name="꺾인 연결선 27"/>
          <p:cNvCxnSpPr>
            <a:stCxn id="10" idx="6"/>
            <a:endCxn id="11" idx="1"/>
          </p:cNvCxnSpPr>
          <p:nvPr/>
        </p:nvCxnSpPr>
        <p:spPr>
          <a:xfrm>
            <a:off x="2369386" y="4257092"/>
            <a:ext cx="755187" cy="1122"/>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47596" y="5157192"/>
            <a:ext cx="3528392" cy="830997"/>
          </a:xfrm>
          <a:prstGeom prst="rect">
            <a:avLst/>
          </a:prstGeom>
          <a:noFill/>
        </p:spPr>
        <p:txBody>
          <a:bodyPr wrap="square" rtlCol="0">
            <a:spAutoFit/>
          </a:bodyPr>
          <a:lstStyle/>
          <a:p>
            <a:r>
              <a:rPr lang="ko-KR" altLang="en-US" dirty="0"/>
              <a:t>절충하는 입장</a:t>
            </a:r>
            <a:endParaRPr lang="en-US" altLang="ko-KR" dirty="0"/>
          </a:p>
          <a:p>
            <a:r>
              <a:rPr lang="ko-KR" altLang="en-US" dirty="0"/>
              <a:t>프로그래머와 이용자의 순차적 창작</a:t>
            </a:r>
            <a:endParaRPr lang="en-US" altLang="ko-KR" dirty="0"/>
          </a:p>
          <a:p>
            <a:endParaRPr lang="ko-KR" altLang="en-US" dirty="0"/>
          </a:p>
        </p:txBody>
      </p:sp>
      <p:sp>
        <p:nvSpPr>
          <p:cNvPr id="41" name="직사각형 40"/>
          <p:cNvSpPr/>
          <p:nvPr/>
        </p:nvSpPr>
        <p:spPr>
          <a:xfrm>
            <a:off x="35641" y="6330806"/>
            <a:ext cx="9850272" cy="338554"/>
          </a:xfrm>
          <a:prstGeom prst="rect">
            <a:avLst/>
          </a:prstGeom>
        </p:spPr>
        <p:txBody>
          <a:bodyPr wrap="square">
            <a:spAutoFit/>
          </a:bodyPr>
          <a:lstStyle/>
          <a:p>
            <a:r>
              <a:rPr lang="ko-KR" altLang="en-US" dirty="0"/>
              <a:t>출처 </a:t>
            </a:r>
            <a:r>
              <a:rPr lang="en-US" altLang="ko-KR" dirty="0"/>
              <a:t>: </a:t>
            </a:r>
            <a:r>
              <a:rPr lang="ko-KR" altLang="en-US" dirty="0"/>
              <a:t>정상조</a:t>
            </a:r>
            <a:r>
              <a:rPr lang="en-US" altLang="ko-KR" dirty="0"/>
              <a:t>(2018), “</a:t>
            </a:r>
            <a:r>
              <a:rPr lang="ko-KR" altLang="en-US" dirty="0"/>
              <a:t>인공지능시대의 저작권법 과제</a:t>
            </a:r>
            <a:r>
              <a:rPr lang="en-US" altLang="ko-KR" dirty="0"/>
              <a:t>“, </a:t>
            </a:r>
            <a:r>
              <a:rPr lang="ko-KR" altLang="en-US" dirty="0"/>
              <a:t>계간 저작권 </a:t>
            </a:r>
            <a:r>
              <a:rPr lang="en-US" altLang="ko-KR" dirty="0"/>
              <a:t>2018 </a:t>
            </a:r>
            <a:r>
              <a:rPr lang="ko-KR" altLang="en-US" dirty="0"/>
              <a:t>여름호</a:t>
            </a:r>
            <a:endParaRPr lang="en-US" altLang="ko-KR" dirty="0"/>
          </a:p>
        </p:txBody>
      </p:sp>
    </p:spTree>
    <p:extLst>
      <p:ext uri="{BB962C8B-B14F-4D97-AF65-F5344CB8AC3E}">
        <p14:creationId xmlns:p14="http://schemas.microsoft.com/office/powerpoint/2010/main" val="39539347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발표내용 정리</a:t>
            </a:r>
          </a:p>
        </p:txBody>
      </p:sp>
    </p:spTree>
    <p:extLst>
      <p:ext uri="{BB962C8B-B14F-4D97-AF65-F5344CB8AC3E}">
        <p14:creationId xmlns:p14="http://schemas.microsoft.com/office/powerpoint/2010/main" val="8077298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발표내용 정리</a:t>
            </a:r>
          </a:p>
        </p:txBody>
      </p:sp>
      <p:sp>
        <p:nvSpPr>
          <p:cNvPr id="2" name="내용 개체 틀 1"/>
          <p:cNvSpPr>
            <a:spLocks noGrp="1"/>
          </p:cNvSpPr>
          <p:nvPr>
            <p:ph idx="1"/>
          </p:nvPr>
        </p:nvSpPr>
        <p:spPr/>
        <p:txBody>
          <a:bodyPr/>
          <a:lstStyle/>
          <a:p>
            <a:r>
              <a:rPr lang="ko-KR" altLang="en-US" dirty="0"/>
              <a:t>가까운 시일 내에는 </a:t>
            </a:r>
            <a:r>
              <a:rPr lang="ko-KR" altLang="en-US" dirty="0" err="1"/>
              <a:t>약인공지능</a:t>
            </a:r>
            <a:r>
              <a:rPr lang="en-US" altLang="ko-KR" dirty="0"/>
              <a:t>, </a:t>
            </a:r>
            <a:r>
              <a:rPr lang="ko-KR" altLang="en-US" dirty="0"/>
              <a:t>합리적 에이전트의 개발이 지속</a:t>
            </a:r>
            <a:endParaRPr lang="en-US" altLang="ko-KR" dirty="0"/>
          </a:p>
          <a:p>
            <a:pPr lvl="1"/>
            <a:r>
              <a:rPr lang="ko-KR" altLang="en-US" dirty="0"/>
              <a:t>강인공지능에 대한 법체계 상의 고려는 아직까지 시기상조</a:t>
            </a:r>
            <a:endParaRPr lang="en-US" altLang="ko-KR" dirty="0"/>
          </a:p>
          <a:p>
            <a:r>
              <a:rPr lang="ko-KR" altLang="en-US" dirty="0"/>
              <a:t>인공지능의 법체계는 인공지능과 관련된 사람들에 대한 법체계</a:t>
            </a:r>
            <a:endParaRPr lang="en-US" altLang="ko-KR" dirty="0"/>
          </a:p>
          <a:p>
            <a:pPr lvl="1"/>
            <a:r>
              <a:rPr lang="ko-KR" altLang="en-US" dirty="0"/>
              <a:t>행위능력</a:t>
            </a:r>
            <a:r>
              <a:rPr lang="en-US" altLang="ko-KR" dirty="0"/>
              <a:t>/</a:t>
            </a:r>
            <a:r>
              <a:rPr lang="ko-KR" altLang="en-US" dirty="0"/>
              <a:t>의사능력</a:t>
            </a:r>
            <a:r>
              <a:rPr lang="en-US" altLang="ko-KR" dirty="0"/>
              <a:t>/</a:t>
            </a:r>
            <a:r>
              <a:rPr lang="ko-KR" altLang="en-US" dirty="0" err="1"/>
              <a:t>권리능력에</a:t>
            </a:r>
            <a:r>
              <a:rPr lang="ko-KR" altLang="en-US" dirty="0"/>
              <a:t> 대한 검토</a:t>
            </a:r>
            <a:endParaRPr lang="en-US" altLang="ko-KR" dirty="0"/>
          </a:p>
          <a:p>
            <a:pPr lvl="1"/>
            <a:r>
              <a:rPr lang="ko-KR" altLang="en-US" dirty="0"/>
              <a:t>사용자</a:t>
            </a:r>
            <a:r>
              <a:rPr lang="en-US" altLang="ko-KR" dirty="0"/>
              <a:t>/</a:t>
            </a:r>
            <a:r>
              <a:rPr lang="ko-KR" altLang="en-US" dirty="0"/>
              <a:t>소유자</a:t>
            </a:r>
            <a:r>
              <a:rPr lang="en-US" altLang="ko-KR" dirty="0"/>
              <a:t>/</a:t>
            </a:r>
            <a:r>
              <a:rPr lang="ko-KR" altLang="en-US" dirty="0"/>
              <a:t>수익자</a:t>
            </a:r>
            <a:r>
              <a:rPr lang="en-US" altLang="ko-KR" dirty="0"/>
              <a:t>/</a:t>
            </a:r>
            <a:r>
              <a:rPr lang="ko-KR" altLang="en-US" dirty="0"/>
              <a:t>제조자</a:t>
            </a:r>
            <a:r>
              <a:rPr lang="en-US" altLang="ko-KR" dirty="0"/>
              <a:t>/</a:t>
            </a:r>
            <a:r>
              <a:rPr lang="ko-KR" altLang="en-US" dirty="0"/>
              <a:t>개발자</a:t>
            </a:r>
            <a:endParaRPr lang="en-US" altLang="ko-KR" dirty="0"/>
          </a:p>
          <a:p>
            <a:pPr lvl="1"/>
            <a:r>
              <a:rPr lang="ko-KR" altLang="en-US" dirty="0" err="1"/>
              <a:t>전자인간</a:t>
            </a:r>
            <a:r>
              <a:rPr lang="en-US" altLang="ko-KR" dirty="0"/>
              <a:t>(Electronic Person)</a:t>
            </a:r>
            <a:r>
              <a:rPr lang="ko-KR" altLang="en-US" dirty="0"/>
              <a:t>에 대한 국가정책적 논의는 당분간 없을 것으로 전망</a:t>
            </a:r>
            <a:endParaRPr lang="en-US" altLang="ko-KR" dirty="0"/>
          </a:p>
          <a:p>
            <a:r>
              <a:rPr lang="ko-KR" altLang="en-US" dirty="0"/>
              <a:t>법체계에서 고려할 문제들</a:t>
            </a:r>
            <a:endParaRPr lang="en-US" altLang="ko-KR" dirty="0"/>
          </a:p>
          <a:p>
            <a:pPr lvl="1"/>
            <a:r>
              <a:rPr lang="ko-KR" altLang="en-US" dirty="0"/>
              <a:t>의사결정과 법률행위에 관한 책임문제</a:t>
            </a:r>
            <a:endParaRPr lang="en-US" altLang="ko-KR" dirty="0"/>
          </a:p>
          <a:p>
            <a:pPr lvl="1"/>
            <a:r>
              <a:rPr lang="ko-KR" altLang="en-US" dirty="0"/>
              <a:t>의사결정이 없는 경우 </a:t>
            </a:r>
            <a:r>
              <a:rPr lang="en-US" altLang="ko-KR" dirty="0"/>
              <a:t>: </a:t>
            </a:r>
            <a:r>
              <a:rPr lang="ko-KR" altLang="en-US" dirty="0"/>
              <a:t>주의의무</a:t>
            </a:r>
            <a:r>
              <a:rPr lang="en-US" altLang="ko-KR" dirty="0"/>
              <a:t>, </a:t>
            </a:r>
            <a:r>
              <a:rPr lang="ko-KR" altLang="en-US" dirty="0"/>
              <a:t>설명의무</a:t>
            </a:r>
            <a:r>
              <a:rPr lang="en-US" altLang="ko-KR" dirty="0"/>
              <a:t>, </a:t>
            </a:r>
            <a:r>
              <a:rPr lang="ko-KR" altLang="en-US" dirty="0"/>
              <a:t>투명성</a:t>
            </a:r>
            <a:r>
              <a:rPr lang="en-US" altLang="ko-KR" dirty="0"/>
              <a:t>, </a:t>
            </a:r>
            <a:r>
              <a:rPr lang="ko-KR" altLang="en-US" dirty="0"/>
              <a:t>편향성</a:t>
            </a:r>
            <a:r>
              <a:rPr lang="en-US" altLang="ko-KR" dirty="0"/>
              <a:t>, </a:t>
            </a:r>
            <a:r>
              <a:rPr lang="ko-KR" altLang="en-US" dirty="0"/>
              <a:t>차별의 재생산 문제</a:t>
            </a:r>
            <a:endParaRPr lang="en-US" altLang="ko-KR" dirty="0"/>
          </a:p>
          <a:p>
            <a:pPr lvl="1"/>
            <a:r>
              <a:rPr lang="ko-KR" altLang="en-US" dirty="0"/>
              <a:t>인공지능에 관한 신뢰문제</a:t>
            </a:r>
            <a:endParaRPr lang="en-US" altLang="ko-KR" dirty="0"/>
          </a:p>
          <a:p>
            <a:pPr lvl="1"/>
            <a:r>
              <a:rPr lang="ko-KR" altLang="en-US" dirty="0"/>
              <a:t>인공지능을 활용한 창작물에 관한 법적 권리의 문제</a:t>
            </a:r>
            <a:endParaRPr lang="en-US" altLang="ko-KR" dirty="0"/>
          </a:p>
        </p:txBody>
      </p:sp>
      <p:sp>
        <p:nvSpPr>
          <p:cNvPr id="8" name="텍스트 개체 틀 7"/>
          <p:cNvSpPr>
            <a:spLocks noGrp="1"/>
          </p:cNvSpPr>
          <p:nvPr>
            <p:ph type="body" sz="quarter" idx="10"/>
          </p:nvPr>
        </p:nvSpPr>
        <p:spPr/>
        <p:txBody>
          <a:bodyPr/>
          <a:lstStyle/>
          <a:p>
            <a:endParaRPr lang="ko-KR" altLang="en-US"/>
          </a:p>
        </p:txBody>
      </p:sp>
      <p:sp>
        <p:nvSpPr>
          <p:cNvPr id="4" name="TextBox 3"/>
          <p:cNvSpPr txBox="1"/>
          <p:nvPr/>
        </p:nvSpPr>
        <p:spPr>
          <a:xfrm>
            <a:off x="1424608" y="5662989"/>
            <a:ext cx="6696744" cy="646331"/>
          </a:xfrm>
          <a:prstGeom prst="rect">
            <a:avLst/>
          </a:prstGeom>
          <a:noFill/>
          <a:ln w="25400">
            <a:solidFill>
              <a:schemeClr val="tx1"/>
            </a:solidFill>
          </a:ln>
        </p:spPr>
        <p:txBody>
          <a:bodyPr wrap="square" rtlCol="0">
            <a:spAutoFit/>
          </a:bodyPr>
          <a:lstStyle/>
          <a:p>
            <a:r>
              <a:rPr lang="ko-KR" altLang="en-US" sz="3600" dirty="0"/>
              <a:t>인공지능의 문제는 사람의 문제</a:t>
            </a:r>
          </a:p>
        </p:txBody>
      </p:sp>
    </p:spTree>
    <p:extLst>
      <p:ext uri="{BB962C8B-B14F-4D97-AF65-F5344CB8AC3E}">
        <p14:creationId xmlns:p14="http://schemas.microsoft.com/office/powerpoint/2010/main" val="373464725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보충 자료</a:t>
            </a:r>
          </a:p>
        </p:txBody>
      </p:sp>
    </p:spTree>
    <p:extLst>
      <p:ext uri="{BB962C8B-B14F-4D97-AF65-F5344CB8AC3E}">
        <p14:creationId xmlns:p14="http://schemas.microsoft.com/office/powerpoint/2010/main" val="10296281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인간은 권리와 의무의 주체</a:t>
            </a:r>
          </a:p>
        </p:txBody>
      </p:sp>
      <p:sp>
        <p:nvSpPr>
          <p:cNvPr id="2" name="내용 개체 틀 1"/>
          <p:cNvSpPr>
            <a:spLocks noGrp="1"/>
          </p:cNvSpPr>
          <p:nvPr>
            <p:ph idx="1"/>
          </p:nvPr>
        </p:nvSpPr>
        <p:spPr/>
        <p:txBody>
          <a:bodyPr/>
          <a:lstStyle/>
          <a:p>
            <a:r>
              <a:rPr lang="ko-KR" altLang="en-US" dirty="0"/>
              <a:t>국민</a:t>
            </a:r>
            <a:r>
              <a:rPr lang="en-US" altLang="ko-KR" dirty="0"/>
              <a:t>, </a:t>
            </a:r>
            <a:r>
              <a:rPr lang="ko-KR" altLang="en-US" dirty="0"/>
              <a:t>인간</a:t>
            </a:r>
            <a:r>
              <a:rPr lang="en-US" altLang="ko-KR" dirty="0"/>
              <a:t>, </a:t>
            </a:r>
            <a:r>
              <a:rPr lang="ko-KR" altLang="en-US" dirty="0"/>
              <a:t>개인</a:t>
            </a:r>
            <a:r>
              <a:rPr lang="en-US" altLang="ko-KR" dirty="0"/>
              <a:t>, </a:t>
            </a:r>
            <a:r>
              <a:rPr lang="ko-KR" altLang="en-US" dirty="0"/>
              <a:t>인권</a:t>
            </a:r>
            <a:r>
              <a:rPr lang="en-US" altLang="ko-KR" dirty="0"/>
              <a:t>, </a:t>
            </a:r>
            <a:r>
              <a:rPr lang="ko-KR" altLang="en-US" dirty="0"/>
              <a:t>재산권</a:t>
            </a:r>
            <a:r>
              <a:rPr lang="en-US" altLang="ko-KR" dirty="0"/>
              <a:t>, </a:t>
            </a:r>
            <a:r>
              <a:rPr lang="ko-KR" altLang="en-US" dirty="0"/>
              <a:t>자유와 권리</a:t>
            </a:r>
            <a:r>
              <a:rPr lang="en-US" altLang="ko-KR" dirty="0"/>
              <a:t>, </a:t>
            </a:r>
            <a:r>
              <a:rPr lang="ko-KR" altLang="en-US" dirty="0"/>
              <a:t>의무</a:t>
            </a:r>
            <a:endParaRPr lang="en-US" altLang="ko-KR" dirty="0"/>
          </a:p>
        </p:txBody>
      </p:sp>
      <p:graphicFrame>
        <p:nvGraphicFramePr>
          <p:cNvPr id="8" name="표 7"/>
          <p:cNvGraphicFramePr>
            <a:graphicFrameLocks noGrp="1"/>
          </p:cNvGraphicFramePr>
          <p:nvPr>
            <p:extLst>
              <p:ext uri="{D42A27DB-BD31-4B8C-83A1-F6EECF244321}">
                <p14:modId xmlns:p14="http://schemas.microsoft.com/office/powerpoint/2010/main" val="133768469"/>
              </p:ext>
            </p:extLst>
          </p:nvPr>
        </p:nvGraphicFramePr>
        <p:xfrm>
          <a:off x="149796" y="1196752"/>
          <a:ext cx="9621962" cy="5303520"/>
        </p:xfrm>
        <a:graphic>
          <a:graphicData uri="http://schemas.openxmlformats.org/drawingml/2006/table">
            <a:tbl>
              <a:tblPr firstRow="1" bandRow="1">
                <a:tableStyleId>{5C22544A-7EE6-4342-B048-85BDC9FD1C3A}</a:tableStyleId>
              </a:tblPr>
              <a:tblGrid>
                <a:gridCol w="914772">
                  <a:extLst>
                    <a:ext uri="{9D8B030D-6E8A-4147-A177-3AD203B41FA5}">
                      <a16:colId xmlns:a16="http://schemas.microsoft.com/office/drawing/2014/main" val="454495125"/>
                    </a:ext>
                  </a:extLst>
                </a:gridCol>
                <a:gridCol w="8707190">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대한민국 헌법</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국민</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2</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①대한민국의 국민이 되는 요건은 법률로 정한다</a:t>
                      </a:r>
                      <a:r>
                        <a:rPr lang="en-US" altLang="ko-KR" sz="1800" b="0" i="0" kern="1200" dirty="0">
                          <a:solidFill>
                            <a:schemeClr val="dk1"/>
                          </a:solidFill>
                          <a:effectLst/>
                          <a:latin typeface="+mn-ea"/>
                          <a:ea typeface="+mn-ea"/>
                          <a:cs typeface="+mn-cs"/>
                        </a:rPr>
                        <a:t>.</a:t>
                      </a:r>
                    </a:p>
                  </a:txBody>
                  <a:tcPr/>
                </a:tc>
                <a:extLst>
                  <a:ext uri="{0D108BD9-81ED-4DB2-BD59-A6C34878D82A}">
                    <a16:rowId xmlns:a16="http://schemas.microsoft.com/office/drawing/2014/main" val="188542141"/>
                  </a:ext>
                </a:extLst>
              </a:tr>
              <a:tr h="370332">
                <a:tc>
                  <a:txBody>
                    <a:bodyPr/>
                    <a:lstStyle/>
                    <a:p>
                      <a:r>
                        <a:rPr lang="ko-KR" altLang="en-US" sz="1800" b="0" i="0" kern="1200" dirty="0">
                          <a:solidFill>
                            <a:schemeClr val="dk1"/>
                          </a:solidFill>
                          <a:effectLst/>
                          <a:latin typeface="+mn-ea"/>
                          <a:ea typeface="+mn-ea"/>
                          <a:cs typeface="+mn-cs"/>
                        </a:rPr>
                        <a:t>인간</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개인</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인권</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10</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모든 국민은 인간으로서의 존엄과 가치를 가지며</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행복을 추구할 권리를 가진다</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국가는 개인이 가지는 불가침의 기본적 인권을 확인하고 이를 보장할 의무를 진다</a:t>
                      </a:r>
                      <a:r>
                        <a:rPr lang="en-US" altLang="ko-KR" sz="1800" b="0" i="0" kern="1200" dirty="0">
                          <a:solidFill>
                            <a:schemeClr val="dk1"/>
                          </a:solidFill>
                          <a:effectLst/>
                          <a:latin typeface="+mn-ea"/>
                          <a:ea typeface="+mn-ea"/>
                          <a:cs typeface="+mn-cs"/>
                        </a:rPr>
                        <a:t>.</a:t>
                      </a:r>
                    </a:p>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11</a:t>
                      </a:r>
                      <a:r>
                        <a:rPr lang="ko-KR" altLang="en-US" sz="1800" b="1" i="0" kern="1200" dirty="0">
                          <a:solidFill>
                            <a:schemeClr val="dk1"/>
                          </a:solidFill>
                          <a:effectLst/>
                          <a:latin typeface="+mn-lt"/>
                          <a:ea typeface="+mn-ea"/>
                          <a:cs typeface="+mn-cs"/>
                        </a:rPr>
                        <a:t>조</a:t>
                      </a:r>
                      <a:r>
                        <a:rPr lang="ko-KR" altLang="en-US" sz="1800" b="0" i="0" kern="1200" dirty="0">
                          <a:solidFill>
                            <a:schemeClr val="dk1"/>
                          </a:solidFill>
                          <a:effectLst/>
                          <a:latin typeface="+mn-lt"/>
                          <a:ea typeface="+mn-ea"/>
                          <a:cs typeface="+mn-cs"/>
                        </a:rPr>
                        <a:t> ①모든 국민은 법 앞에 평등하다</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누구든지 성별</a:t>
                      </a:r>
                      <a:r>
                        <a:rPr lang="en-US" altLang="ko-KR" sz="1800" b="0"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종교 또는 사회적 신분에 의하여 정치적</a:t>
                      </a:r>
                      <a:r>
                        <a:rPr lang="en-US" altLang="ko-KR" sz="1800" b="0"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경제적</a:t>
                      </a:r>
                      <a:r>
                        <a:rPr lang="en-US" altLang="ko-KR" sz="1800" b="0"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사회적</a:t>
                      </a:r>
                      <a:r>
                        <a:rPr lang="en-US" altLang="ko-KR" sz="1800" b="0"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문화적 생활의 모든 영역에 있어서 차별을 받지 아니한다</a:t>
                      </a:r>
                      <a:r>
                        <a:rPr lang="en-US" altLang="ko-KR" sz="1800" b="0" i="0" kern="1200" dirty="0">
                          <a:solidFill>
                            <a:schemeClr val="dk1"/>
                          </a:solidFill>
                          <a:effectLst/>
                          <a:latin typeface="+mn-lt"/>
                          <a:ea typeface="+mn-ea"/>
                          <a:cs typeface="+mn-cs"/>
                        </a:rPr>
                        <a:t>.</a:t>
                      </a:r>
                      <a:endParaRPr lang="en-US" altLang="ko-KR" sz="14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kern="1200" dirty="0">
                          <a:solidFill>
                            <a:schemeClr val="tx1"/>
                          </a:solidFill>
                          <a:latin typeface="+mn-ea"/>
                          <a:ea typeface="+mn-ea"/>
                          <a:cs typeface="+mn-cs"/>
                        </a:rPr>
                        <a:t>재산권</a:t>
                      </a:r>
                      <a:endParaRPr lang="en-US" altLang="ko-KR" sz="1800" b="0" kern="1200" dirty="0">
                        <a:solidFill>
                          <a:schemeClr val="tx1"/>
                        </a:solidFill>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23</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①모든 국민의 재산권은 보장된다</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그 내용과 한계는 법률로 정한다</a:t>
                      </a:r>
                      <a:r>
                        <a:rPr lang="en-US" altLang="ko-KR" sz="1800" b="0" i="0" kern="1200" dirty="0">
                          <a:solidFill>
                            <a:schemeClr val="dk1"/>
                          </a:solidFill>
                          <a:effectLst/>
                          <a:latin typeface="+mn-ea"/>
                          <a:ea typeface="+mn-ea"/>
                          <a:cs typeface="+mn-cs"/>
                        </a:rPr>
                        <a:t>.</a:t>
                      </a:r>
                      <a:endParaRPr lang="en-US" altLang="ko-KR" sz="18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r h="288036">
                <a:tc>
                  <a:txBody>
                    <a:bodyPr/>
                    <a:lstStyle/>
                    <a:p>
                      <a:r>
                        <a:rPr lang="ko-KR" altLang="en-US" sz="1800" b="0" i="0" kern="1200" dirty="0">
                          <a:solidFill>
                            <a:schemeClr val="dk1"/>
                          </a:solidFill>
                          <a:effectLst/>
                          <a:latin typeface="+mn-ea"/>
                          <a:ea typeface="+mn-ea"/>
                          <a:cs typeface="+mn-cs"/>
                        </a:rPr>
                        <a:t>인간</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34</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①모든 국민은 인간다운 생활을 할 권리를 가진다</a:t>
                      </a:r>
                      <a:r>
                        <a:rPr lang="en-US" altLang="ko-KR" sz="1800" b="0" i="0" kern="1200" dirty="0">
                          <a:solidFill>
                            <a:schemeClr val="dk1"/>
                          </a:solidFill>
                          <a:effectLst/>
                          <a:latin typeface="+mn-ea"/>
                          <a:ea typeface="+mn-ea"/>
                          <a:cs typeface="+mn-cs"/>
                        </a:rPr>
                        <a:t>.</a:t>
                      </a:r>
                    </a:p>
                  </a:txBody>
                  <a:tcPr/>
                </a:tc>
                <a:extLst>
                  <a:ext uri="{0D108BD9-81ED-4DB2-BD59-A6C34878D82A}">
                    <a16:rowId xmlns:a16="http://schemas.microsoft.com/office/drawing/2014/main" val="2986426455"/>
                  </a:ext>
                </a:extLst>
              </a:tr>
              <a:tr h="246888">
                <a:tc>
                  <a:txBody>
                    <a:bodyPr/>
                    <a:lstStyle/>
                    <a:p>
                      <a:r>
                        <a:rPr lang="ko-KR" altLang="en-US" sz="1800" b="0" i="0" kern="1200" dirty="0">
                          <a:solidFill>
                            <a:schemeClr val="dk1"/>
                          </a:solidFill>
                          <a:effectLst/>
                          <a:latin typeface="+mn-ea"/>
                          <a:ea typeface="+mn-ea"/>
                          <a:cs typeface="+mn-cs"/>
                        </a:rPr>
                        <a:t>자유와</a:t>
                      </a:r>
                      <a:r>
                        <a:rPr lang="ko-KR" altLang="en-US" sz="1800" b="0" i="0" kern="1200" baseline="0" dirty="0">
                          <a:solidFill>
                            <a:schemeClr val="dk1"/>
                          </a:solidFill>
                          <a:effectLst/>
                          <a:latin typeface="+mn-ea"/>
                          <a:ea typeface="+mn-ea"/>
                          <a:cs typeface="+mn-cs"/>
                        </a:rPr>
                        <a:t> 권리</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37</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①국민의 자유와 권리는 헌법에 열거되지 아니한 이유로 경시되지 아니한다</a:t>
                      </a:r>
                      <a:r>
                        <a:rPr lang="en-US" altLang="ko-KR" sz="1800" b="0" i="0" kern="1200" dirty="0">
                          <a:solidFill>
                            <a:schemeClr val="dk1"/>
                          </a:solidFill>
                          <a:effectLst/>
                          <a:latin typeface="+mn-ea"/>
                          <a:ea typeface="+mn-ea"/>
                          <a:cs typeface="+mn-cs"/>
                        </a:rPr>
                        <a:t>.</a:t>
                      </a:r>
                    </a:p>
                    <a:p>
                      <a:r>
                        <a:rPr lang="en-US" altLang="ko-KR" sz="1800" b="0" i="0" kern="1200" dirty="0">
                          <a:solidFill>
                            <a:schemeClr val="dk1"/>
                          </a:solidFill>
                          <a:effectLst/>
                          <a:latin typeface="+mn-ea"/>
                          <a:ea typeface="+mn-ea"/>
                          <a:cs typeface="+mn-cs"/>
                        </a:rPr>
                        <a:t>②</a:t>
                      </a:r>
                      <a:r>
                        <a:rPr lang="ko-KR" altLang="en-US" sz="1800" b="0" i="0" kern="1200" dirty="0">
                          <a:solidFill>
                            <a:schemeClr val="dk1"/>
                          </a:solidFill>
                          <a:effectLst/>
                          <a:latin typeface="+mn-ea"/>
                          <a:ea typeface="+mn-ea"/>
                          <a:cs typeface="+mn-cs"/>
                        </a:rPr>
                        <a:t>국민의 모든 자유와 권리는 국가안전보장</a:t>
                      </a:r>
                      <a:r>
                        <a:rPr lang="en-US" altLang="ko-KR" sz="1800" b="0" i="0" kern="1200" dirty="0">
                          <a:solidFill>
                            <a:schemeClr val="dk1"/>
                          </a:solidFill>
                          <a:effectLst/>
                          <a:latin typeface="+mn-ea"/>
                          <a:ea typeface="+mn-ea"/>
                          <a:cs typeface="+mn-cs"/>
                        </a:rPr>
                        <a:t>·</a:t>
                      </a:r>
                      <a:r>
                        <a:rPr lang="ko-KR" altLang="en-US" sz="1800" b="0" i="0" kern="1200" dirty="0">
                          <a:solidFill>
                            <a:schemeClr val="dk1"/>
                          </a:solidFill>
                          <a:effectLst/>
                          <a:latin typeface="+mn-ea"/>
                          <a:ea typeface="+mn-ea"/>
                          <a:cs typeface="+mn-cs"/>
                        </a:rPr>
                        <a:t>질서유지 또는 공공복리를 위하여 필요한 경우에 한하여 법률로써 제한할 수 있으며</a:t>
                      </a:r>
                      <a:r>
                        <a:rPr lang="en-US" altLang="ko-KR" sz="1800" b="0" i="0" kern="1200" dirty="0">
                          <a:solidFill>
                            <a:schemeClr val="dk1"/>
                          </a:solidFill>
                          <a:effectLst/>
                          <a:latin typeface="+mn-ea"/>
                          <a:ea typeface="+mn-ea"/>
                          <a:cs typeface="+mn-cs"/>
                        </a:rPr>
                        <a:t>, </a:t>
                      </a:r>
                      <a:r>
                        <a:rPr lang="ko-KR" altLang="en-US" sz="1800" b="0" i="0" kern="1200" dirty="0">
                          <a:solidFill>
                            <a:schemeClr val="dk1"/>
                          </a:solidFill>
                          <a:effectLst/>
                          <a:latin typeface="+mn-ea"/>
                          <a:ea typeface="+mn-ea"/>
                          <a:cs typeface="+mn-cs"/>
                        </a:rPr>
                        <a:t>제한하는 경우에도 자유와 권리의 본질적인 내용을 침해할 수 없다</a:t>
                      </a:r>
                      <a:r>
                        <a:rPr lang="en-US" altLang="ko-KR" sz="1800" b="0" i="0" kern="1200" dirty="0">
                          <a:solidFill>
                            <a:schemeClr val="dk1"/>
                          </a:solidFill>
                          <a:effectLst/>
                          <a:latin typeface="+mn-ea"/>
                          <a:ea typeface="+mn-ea"/>
                          <a:cs typeface="+mn-cs"/>
                        </a:rPr>
                        <a:t>.</a:t>
                      </a:r>
                    </a:p>
                  </a:txBody>
                  <a:tcPr/>
                </a:tc>
                <a:extLst>
                  <a:ext uri="{0D108BD9-81ED-4DB2-BD59-A6C34878D82A}">
                    <a16:rowId xmlns:a16="http://schemas.microsoft.com/office/drawing/2014/main" val="2146866993"/>
                  </a:ext>
                </a:extLst>
              </a:tr>
              <a:tr h="182880">
                <a:tc>
                  <a:txBody>
                    <a:bodyPr/>
                    <a:lstStyle/>
                    <a:p>
                      <a:r>
                        <a:rPr lang="ko-KR" altLang="en-US" sz="1800" b="0" i="0" kern="1200" dirty="0">
                          <a:solidFill>
                            <a:schemeClr val="dk1"/>
                          </a:solidFill>
                          <a:effectLst/>
                          <a:latin typeface="+mn-ea"/>
                          <a:ea typeface="+mn-ea"/>
                          <a:cs typeface="+mn-cs"/>
                        </a:rPr>
                        <a:t>의무</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23</a:t>
                      </a:r>
                      <a:r>
                        <a:rPr lang="ko-KR" altLang="en-US" sz="1800" b="1" i="0" kern="1200" dirty="0">
                          <a:solidFill>
                            <a:schemeClr val="dk1"/>
                          </a:solidFill>
                          <a:effectLst/>
                          <a:latin typeface="+mn-ea"/>
                          <a:ea typeface="+mn-ea"/>
                          <a:cs typeface="+mn-cs"/>
                        </a:rPr>
                        <a:t>조 </a:t>
                      </a:r>
                      <a:r>
                        <a:rPr lang="ko-KR" altLang="en-US" sz="1800" b="0" i="0" kern="1200" dirty="0">
                          <a:solidFill>
                            <a:schemeClr val="dk1"/>
                          </a:solidFill>
                          <a:effectLst/>
                          <a:latin typeface="+mn-ea"/>
                          <a:ea typeface="+mn-ea"/>
                          <a:cs typeface="+mn-cs"/>
                        </a:rPr>
                        <a:t>재산권행사의 공공복리적합의무</a:t>
                      </a:r>
                      <a:r>
                        <a:rPr lang="en-US" altLang="ko-KR" sz="1800" b="0" i="0" kern="1200" dirty="0">
                          <a:solidFill>
                            <a:schemeClr val="dk1"/>
                          </a:solidFill>
                          <a:effectLst/>
                          <a:latin typeface="+mn-ea"/>
                          <a:ea typeface="+mn-ea"/>
                          <a:cs typeface="+mn-cs"/>
                        </a:rPr>
                        <a:t>,</a:t>
                      </a:r>
                      <a:r>
                        <a:rPr lang="ko-KR" altLang="en-US" sz="1800" b="1" i="0" kern="1200" dirty="0">
                          <a:solidFill>
                            <a:schemeClr val="dk1"/>
                          </a:solidFill>
                          <a:effectLst/>
                          <a:latin typeface="+mn-ea"/>
                          <a:ea typeface="+mn-ea"/>
                          <a:cs typeface="+mn-cs"/>
                        </a:rPr>
                        <a:t> 제</a:t>
                      </a:r>
                      <a:r>
                        <a:rPr lang="en-US" altLang="ko-KR" sz="1800" b="1" i="0" kern="1200" dirty="0">
                          <a:solidFill>
                            <a:schemeClr val="dk1"/>
                          </a:solidFill>
                          <a:effectLst/>
                          <a:latin typeface="+mn-ea"/>
                          <a:ea typeface="+mn-ea"/>
                          <a:cs typeface="+mn-cs"/>
                        </a:rPr>
                        <a:t>31</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교육권과 교육의 의무</a:t>
                      </a:r>
                      <a:endParaRPr lang="en-US" altLang="ko-KR" sz="1800" b="0" i="0" kern="1200" dirty="0">
                        <a:solidFill>
                          <a:schemeClr val="dk1"/>
                        </a:solidFill>
                        <a:effectLst/>
                        <a:latin typeface="+mn-ea"/>
                        <a:ea typeface="+mn-ea"/>
                        <a:cs typeface="+mn-cs"/>
                      </a:endParaRPr>
                    </a:p>
                    <a:p>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32</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근로의 의무</a:t>
                      </a:r>
                      <a:r>
                        <a:rPr lang="en-US" altLang="ko-KR" sz="1800" b="0" i="0" kern="1200" dirty="0">
                          <a:solidFill>
                            <a:schemeClr val="dk1"/>
                          </a:solidFill>
                          <a:effectLst/>
                          <a:latin typeface="+mn-ea"/>
                          <a:ea typeface="+mn-ea"/>
                          <a:cs typeface="+mn-cs"/>
                        </a:rPr>
                        <a:t>, </a:t>
                      </a:r>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35</a:t>
                      </a:r>
                      <a:r>
                        <a:rPr lang="ko-KR" altLang="en-US" sz="1800" b="1" i="0" kern="1200" dirty="0">
                          <a:solidFill>
                            <a:schemeClr val="dk1"/>
                          </a:solidFill>
                          <a:effectLst/>
                          <a:latin typeface="+mn-ea"/>
                          <a:ea typeface="+mn-ea"/>
                          <a:cs typeface="+mn-cs"/>
                        </a:rPr>
                        <a:t>조 </a:t>
                      </a:r>
                      <a:r>
                        <a:rPr lang="ko-KR" altLang="en-US" sz="1800" b="0" i="0" kern="1200" dirty="0">
                          <a:solidFill>
                            <a:schemeClr val="dk1"/>
                          </a:solidFill>
                          <a:effectLst/>
                          <a:latin typeface="+mn-ea"/>
                          <a:ea typeface="+mn-ea"/>
                          <a:cs typeface="+mn-cs"/>
                        </a:rPr>
                        <a:t>환경권과 환경보전의 의무</a:t>
                      </a:r>
                      <a:r>
                        <a:rPr lang="en-US" altLang="ko-KR" sz="1800" b="0" i="0" kern="1200" dirty="0">
                          <a:solidFill>
                            <a:schemeClr val="dk1"/>
                          </a:solidFill>
                          <a:effectLst/>
                          <a:latin typeface="+mn-ea"/>
                          <a:ea typeface="+mn-ea"/>
                          <a:cs typeface="+mn-cs"/>
                        </a:rPr>
                        <a:t>, </a:t>
                      </a:r>
                      <a:r>
                        <a:rPr lang="ko-KR" altLang="en-US" sz="1800" b="1" i="0" kern="1200" dirty="0">
                          <a:solidFill>
                            <a:schemeClr val="dk1"/>
                          </a:solidFill>
                          <a:effectLst/>
                          <a:latin typeface="+mn-ea"/>
                          <a:ea typeface="+mn-ea"/>
                          <a:cs typeface="+mn-cs"/>
                        </a:rPr>
                        <a:t>제</a:t>
                      </a:r>
                      <a:r>
                        <a:rPr lang="en-US" altLang="ko-KR" sz="1800" b="1" i="0" kern="1200" dirty="0">
                          <a:solidFill>
                            <a:schemeClr val="dk1"/>
                          </a:solidFill>
                          <a:effectLst/>
                          <a:latin typeface="+mn-ea"/>
                          <a:ea typeface="+mn-ea"/>
                          <a:cs typeface="+mn-cs"/>
                        </a:rPr>
                        <a:t>38</a:t>
                      </a:r>
                      <a:r>
                        <a:rPr lang="ko-KR" altLang="en-US" sz="1800" b="1" i="0" kern="1200" dirty="0">
                          <a:solidFill>
                            <a:schemeClr val="dk1"/>
                          </a:solidFill>
                          <a:effectLst/>
                          <a:latin typeface="+mn-ea"/>
                          <a:ea typeface="+mn-ea"/>
                          <a:cs typeface="+mn-cs"/>
                        </a:rPr>
                        <a:t>조</a:t>
                      </a:r>
                      <a:r>
                        <a:rPr lang="ko-KR" altLang="en-US" sz="1800" b="0" i="0" kern="1200" dirty="0">
                          <a:solidFill>
                            <a:schemeClr val="dk1"/>
                          </a:solidFill>
                          <a:effectLst/>
                          <a:latin typeface="+mn-ea"/>
                          <a:ea typeface="+mn-ea"/>
                          <a:cs typeface="+mn-cs"/>
                        </a:rPr>
                        <a:t> 납세의 의무</a:t>
                      </a:r>
                      <a:endParaRPr lang="en-US" altLang="ko-KR" sz="1800" b="0" kern="1200" dirty="0">
                        <a:solidFill>
                          <a:schemeClr val="tx1"/>
                        </a:solidFill>
                        <a:latin typeface="+mn-ea"/>
                        <a:ea typeface="+mn-ea"/>
                        <a:cs typeface="+mn-cs"/>
                      </a:endParaRPr>
                    </a:p>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39</a:t>
                      </a:r>
                      <a:r>
                        <a:rPr lang="ko-KR" altLang="en-US" sz="1800" b="1" i="0" kern="1200" dirty="0">
                          <a:solidFill>
                            <a:schemeClr val="dk1"/>
                          </a:solidFill>
                          <a:effectLst/>
                          <a:latin typeface="+mn-lt"/>
                          <a:ea typeface="+mn-ea"/>
                          <a:cs typeface="+mn-cs"/>
                        </a:rPr>
                        <a:t>조</a:t>
                      </a:r>
                      <a:r>
                        <a:rPr lang="ko-KR" altLang="en-US" sz="1800" b="0" i="0" kern="1200" dirty="0">
                          <a:solidFill>
                            <a:schemeClr val="dk1"/>
                          </a:solidFill>
                          <a:effectLst/>
                          <a:latin typeface="+mn-lt"/>
                          <a:ea typeface="+mn-ea"/>
                          <a:cs typeface="+mn-cs"/>
                        </a:rPr>
                        <a:t> 국방의 의무</a:t>
                      </a:r>
                      <a:endParaRPr lang="en-US" altLang="ko-KR"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3067982702"/>
                  </a:ext>
                </a:extLst>
              </a:tr>
            </a:tbl>
          </a:graphicData>
        </a:graphic>
      </p:graphicFrame>
      <p:sp>
        <p:nvSpPr>
          <p:cNvPr id="5" name="텍스트 개체 틀 4">
            <a:extLst>
              <a:ext uri="{FF2B5EF4-FFF2-40B4-BE49-F238E27FC236}">
                <a16:creationId xmlns:a16="http://schemas.microsoft.com/office/drawing/2014/main" id="{128011B4-AF17-46F6-AF09-76FBA5DE967B}"/>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28799421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인간적 사고와 합리적 사고</a:t>
            </a:r>
          </a:p>
        </p:txBody>
      </p:sp>
      <p:sp>
        <p:nvSpPr>
          <p:cNvPr id="7" name="내용 개체 틀 1"/>
          <p:cNvSpPr>
            <a:spLocks noGrp="1"/>
          </p:cNvSpPr>
          <p:nvPr>
            <p:ph idx="1"/>
          </p:nvPr>
        </p:nvSpPr>
        <p:spPr>
          <a:xfrm>
            <a:off x="1796" y="620687"/>
            <a:ext cx="9904204" cy="6237313"/>
          </a:xfrm>
        </p:spPr>
        <p:txBody>
          <a:bodyPr/>
          <a:lstStyle/>
          <a:p>
            <a:r>
              <a:rPr lang="ko-KR" altLang="en-US" dirty="0"/>
              <a:t>인간적 </a:t>
            </a:r>
            <a:r>
              <a:rPr lang="en-US" altLang="ko-KR" dirty="0"/>
              <a:t>vs </a:t>
            </a:r>
            <a:r>
              <a:rPr lang="ko-KR" altLang="en-US" dirty="0"/>
              <a:t>합리적</a:t>
            </a:r>
            <a:r>
              <a:rPr lang="en-US" altLang="ko-KR" dirty="0"/>
              <a:t>, </a:t>
            </a:r>
            <a:r>
              <a:rPr lang="ko-KR" altLang="en-US" dirty="0"/>
              <a:t>감정적 </a:t>
            </a:r>
            <a:r>
              <a:rPr lang="en-US" altLang="ko-KR" dirty="0"/>
              <a:t>vs </a:t>
            </a:r>
            <a:r>
              <a:rPr lang="ko-KR" altLang="en-US" dirty="0"/>
              <a:t>계산적</a:t>
            </a:r>
            <a:r>
              <a:rPr lang="en-US" altLang="ko-KR" dirty="0"/>
              <a:t>, </a:t>
            </a:r>
            <a:r>
              <a:rPr lang="ko-KR" altLang="en-US" dirty="0"/>
              <a:t>평균이상</a:t>
            </a:r>
            <a:r>
              <a:rPr lang="en-US" altLang="ko-KR" dirty="0"/>
              <a:t> vs </a:t>
            </a:r>
            <a:r>
              <a:rPr lang="ko-KR" altLang="en-US" dirty="0" err="1"/>
              <a:t>평균미만</a:t>
            </a:r>
            <a:endParaRPr lang="en-US" altLang="ko-KR" dirty="0"/>
          </a:p>
          <a:p>
            <a:endParaRPr lang="en-US" altLang="ko-KR" dirty="0"/>
          </a:p>
          <a:p>
            <a:r>
              <a:rPr lang="ko-KR" altLang="en-US" dirty="0"/>
              <a:t>사고</a:t>
            </a:r>
            <a:r>
              <a:rPr lang="en-US" altLang="ko-KR" dirty="0"/>
              <a:t>(Thinking)</a:t>
            </a:r>
            <a:r>
              <a:rPr lang="ko-KR" altLang="en-US" dirty="0"/>
              <a:t>의 구현에 중점을 둔 </a:t>
            </a:r>
            <a:r>
              <a:rPr lang="ko-KR" altLang="en-US" dirty="0" err="1"/>
              <a:t>접근방식들</a:t>
            </a:r>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8" name="표 7"/>
          <p:cNvGraphicFramePr>
            <a:graphicFrameLocks noGrp="1"/>
          </p:cNvGraphicFramePr>
          <p:nvPr>
            <p:extLst>
              <p:ext uri="{D42A27DB-BD31-4B8C-83A1-F6EECF244321}">
                <p14:modId xmlns:p14="http://schemas.microsoft.com/office/powerpoint/2010/main" val="212079791"/>
              </p:ext>
            </p:extLst>
          </p:nvPr>
        </p:nvGraphicFramePr>
        <p:xfrm>
          <a:off x="177219" y="2348880"/>
          <a:ext cx="9567115" cy="3840480"/>
        </p:xfrm>
        <a:graphic>
          <a:graphicData uri="http://schemas.openxmlformats.org/drawingml/2006/table">
            <a:tbl>
              <a:tblPr firstRow="1" bandRow="1">
                <a:tableStyleId>{5C22544A-7EE6-4342-B048-85BDC9FD1C3A}</a:tableStyleId>
              </a:tblPr>
              <a:tblGrid>
                <a:gridCol w="698884">
                  <a:extLst>
                    <a:ext uri="{9D8B030D-6E8A-4147-A177-3AD203B41FA5}">
                      <a16:colId xmlns:a16="http://schemas.microsoft.com/office/drawing/2014/main" val="3462307532"/>
                    </a:ext>
                  </a:extLst>
                </a:gridCol>
                <a:gridCol w="4252051">
                  <a:extLst>
                    <a:ext uri="{9D8B030D-6E8A-4147-A177-3AD203B41FA5}">
                      <a16:colId xmlns:a16="http://schemas.microsoft.com/office/drawing/2014/main" val="20000"/>
                    </a:ext>
                  </a:extLst>
                </a:gridCol>
                <a:gridCol w="4616180">
                  <a:extLst>
                    <a:ext uri="{9D8B030D-6E8A-4147-A177-3AD203B41FA5}">
                      <a16:colId xmlns:a16="http://schemas.microsoft.com/office/drawing/2014/main" val="20001"/>
                    </a:ext>
                  </a:extLst>
                </a:gridCol>
              </a:tblGrid>
              <a:tr h="268393">
                <a:tc>
                  <a:txBody>
                    <a:bodyPr/>
                    <a:lstStyle/>
                    <a:p>
                      <a:pPr latinLnBrk="1"/>
                      <a:endParaRPr lang="ko-KR" altLang="en-US" sz="1800" dirty="0"/>
                    </a:p>
                  </a:txBody>
                  <a:tcPr/>
                </a:tc>
                <a:tc>
                  <a:txBody>
                    <a:bodyPr/>
                    <a:lstStyle/>
                    <a:p>
                      <a:pPr latinLnBrk="1"/>
                      <a:r>
                        <a:rPr lang="ko-KR" altLang="en-US" sz="1800" dirty="0"/>
                        <a:t>인간적 사고</a:t>
                      </a:r>
                    </a:p>
                  </a:txBody>
                  <a:tcPr/>
                </a:tc>
                <a:tc>
                  <a:txBody>
                    <a:bodyPr/>
                    <a:lstStyle/>
                    <a:p>
                      <a:pPr latinLnBrk="1"/>
                      <a:r>
                        <a:rPr lang="ko-KR" altLang="en-US" sz="1800" dirty="0"/>
                        <a:t>합리적 사고</a:t>
                      </a:r>
                    </a:p>
                  </a:txBody>
                  <a:tcPr/>
                </a:tc>
                <a:extLst>
                  <a:ext uri="{0D108BD9-81ED-4DB2-BD59-A6C34878D82A}">
                    <a16:rowId xmlns:a16="http://schemas.microsoft.com/office/drawing/2014/main" val="10000"/>
                  </a:ext>
                </a:extLst>
              </a:tr>
              <a:tr h="335492">
                <a:tc>
                  <a:txBody>
                    <a:bodyPr/>
                    <a:lstStyle/>
                    <a:p>
                      <a:pPr algn="ctr" latinLnBrk="1"/>
                      <a:r>
                        <a:rPr lang="ko-KR" altLang="en-US" sz="1800" i="0" dirty="0"/>
                        <a:t>개요</a:t>
                      </a:r>
                    </a:p>
                  </a:txBody>
                  <a:tcPr/>
                </a:tc>
                <a:tc>
                  <a:txBody>
                    <a:bodyPr/>
                    <a:lstStyle/>
                    <a:p>
                      <a:pPr latinLnBrk="1"/>
                      <a:r>
                        <a:rPr lang="ko-KR" altLang="en-US" sz="1800" dirty="0" err="1"/>
                        <a:t>인지모형화</a:t>
                      </a:r>
                      <a:r>
                        <a:rPr lang="ko-KR" altLang="en-US" sz="1800" dirty="0"/>
                        <a:t> 접근방식</a:t>
                      </a:r>
                      <a:endParaRPr lang="ko-KR" altLang="en-US" sz="1800" i="0" dirty="0"/>
                    </a:p>
                  </a:txBody>
                  <a:tcPr/>
                </a:tc>
                <a:tc>
                  <a:txBody>
                    <a:bodyPr/>
                    <a:lstStyle/>
                    <a:p>
                      <a:r>
                        <a:rPr lang="ko-KR" altLang="en-US" sz="1800" dirty="0"/>
                        <a:t>사고의 법칙 접근방식</a:t>
                      </a:r>
                      <a:endParaRPr lang="en-US" altLang="ko-KR" sz="1800" dirty="0"/>
                    </a:p>
                  </a:txBody>
                  <a:tcPr/>
                </a:tc>
                <a:extLst>
                  <a:ext uri="{0D108BD9-81ED-4DB2-BD59-A6C34878D82A}">
                    <a16:rowId xmlns:a16="http://schemas.microsoft.com/office/drawing/2014/main" val="901686655"/>
                  </a:ext>
                </a:extLst>
              </a:tr>
              <a:tr h="335492">
                <a:tc>
                  <a:txBody>
                    <a:bodyPr/>
                    <a:lstStyle/>
                    <a:p>
                      <a:pPr algn="ctr" latinLnBrk="1"/>
                      <a:r>
                        <a:rPr lang="ko-KR" altLang="en-US" sz="1800" i="0" dirty="0"/>
                        <a:t>목표</a:t>
                      </a:r>
                    </a:p>
                  </a:txBody>
                  <a:tcPr/>
                </a:tc>
                <a:tc>
                  <a:txBody>
                    <a:bodyPr/>
                    <a:lstStyle/>
                    <a:p>
                      <a:pPr latinLnBrk="1"/>
                      <a:r>
                        <a:rPr lang="en-US" altLang="ko-KR" sz="1800" dirty="0"/>
                        <a:t>“</a:t>
                      </a:r>
                      <a:r>
                        <a:rPr lang="ko-KR" altLang="en-US" sz="1800" dirty="0"/>
                        <a:t>인간과 유사하게</a:t>
                      </a:r>
                      <a:r>
                        <a:rPr lang="en-US" altLang="ko-KR" sz="1800" dirty="0"/>
                        <a:t>“ </a:t>
                      </a:r>
                      <a:r>
                        <a:rPr lang="ko-KR" altLang="en-US" sz="1800" dirty="0"/>
                        <a:t>사고하는 것</a:t>
                      </a:r>
                      <a:endParaRPr lang="ko-KR" altLang="en-US" sz="1800" i="0" dirty="0"/>
                    </a:p>
                  </a:txBody>
                  <a:tcPr/>
                </a:tc>
                <a:tc>
                  <a:txBody>
                    <a:bodyPr/>
                    <a:lstStyle/>
                    <a:p>
                      <a:pPr algn="l"/>
                      <a:r>
                        <a:rPr lang="ko-KR" altLang="en-US" sz="1800" dirty="0"/>
                        <a:t>논리학적 사고</a:t>
                      </a:r>
                      <a:endParaRPr lang="en-US" altLang="ko-KR" sz="1800" dirty="0"/>
                    </a:p>
                  </a:txBody>
                  <a:tcPr/>
                </a:tc>
                <a:extLst>
                  <a:ext uri="{0D108BD9-81ED-4DB2-BD59-A6C34878D82A}">
                    <a16:rowId xmlns:a16="http://schemas.microsoft.com/office/drawing/2014/main" val="3736588692"/>
                  </a:ext>
                </a:extLst>
              </a:tr>
              <a:tr h="469689">
                <a:tc>
                  <a:txBody>
                    <a:bodyPr/>
                    <a:lstStyle/>
                    <a:p>
                      <a:pPr algn="ctr" latinLnBrk="1"/>
                      <a:r>
                        <a:rPr lang="ko-KR" altLang="en-US" sz="1800" kern="1200" dirty="0">
                          <a:solidFill>
                            <a:schemeClr val="dk1"/>
                          </a:solidFill>
                          <a:latin typeface="+mn-lt"/>
                          <a:ea typeface="+mn-ea"/>
                          <a:cs typeface="+mn-cs"/>
                        </a:rPr>
                        <a:t>평가</a:t>
                      </a:r>
                    </a:p>
                  </a:txBody>
                  <a:tcPr>
                    <a:solidFill>
                      <a:srgbClr val="EFCFCC"/>
                    </a:solidFill>
                  </a:tcPr>
                </a:tc>
                <a:tc>
                  <a:txBody>
                    <a:bodyPr/>
                    <a:lstStyle/>
                    <a:p>
                      <a:pPr latinLnBrk="1"/>
                      <a:r>
                        <a:rPr lang="ko-KR" altLang="en-US" sz="1800" dirty="0"/>
                        <a:t>프로그램 입출력 행동이 그에 대응하는 인간의 행동과 부합하는지 여부</a:t>
                      </a:r>
                      <a:endParaRPr lang="ko-KR" altLang="en-US" sz="1800" kern="1200" dirty="0">
                        <a:solidFill>
                          <a:schemeClr val="dk1"/>
                        </a:solidFill>
                        <a:latin typeface="+mn-lt"/>
                        <a:ea typeface="+mn-ea"/>
                        <a:cs typeface="+mn-cs"/>
                      </a:endParaRPr>
                    </a:p>
                  </a:txBody>
                  <a:tcPr>
                    <a:solidFill>
                      <a:srgbClr val="EFCFCC"/>
                    </a:solidFill>
                  </a:tcPr>
                </a:tc>
                <a:tc>
                  <a:txBody>
                    <a:bodyPr/>
                    <a:lstStyle/>
                    <a:p>
                      <a:pPr latinLnBrk="1"/>
                      <a:endParaRPr lang="ko-KR" altLang="en-US" sz="1800" kern="1200" dirty="0">
                        <a:solidFill>
                          <a:schemeClr val="dk1"/>
                        </a:solidFill>
                        <a:latin typeface="+mn-lt"/>
                        <a:ea typeface="+mn-ea"/>
                        <a:cs typeface="+mn-cs"/>
                      </a:endParaRPr>
                    </a:p>
                  </a:txBody>
                  <a:tcPr>
                    <a:solidFill>
                      <a:srgbClr val="EFCFCC"/>
                    </a:solidFill>
                  </a:tcPr>
                </a:tc>
                <a:extLst>
                  <a:ext uri="{0D108BD9-81ED-4DB2-BD59-A6C34878D82A}">
                    <a16:rowId xmlns:a16="http://schemas.microsoft.com/office/drawing/2014/main" val="10001"/>
                  </a:ext>
                </a:extLst>
              </a:tr>
              <a:tr h="469689">
                <a:tc>
                  <a:txBody>
                    <a:bodyPr/>
                    <a:lstStyle/>
                    <a:p>
                      <a:pPr algn="ctr" latinLnBrk="1"/>
                      <a:r>
                        <a:rPr lang="ko-KR" altLang="en-US" sz="1800" b="0" kern="1200" dirty="0">
                          <a:solidFill>
                            <a:schemeClr val="tx1"/>
                          </a:solidFill>
                          <a:latin typeface="+mn-lt"/>
                          <a:ea typeface="+mn-ea"/>
                          <a:cs typeface="+mn-cs"/>
                        </a:rPr>
                        <a:t>수단</a:t>
                      </a:r>
                    </a:p>
                  </a:txBody>
                  <a:tcPr/>
                </a:tc>
                <a:tc>
                  <a:txBody>
                    <a:bodyPr/>
                    <a:lstStyle/>
                    <a:p>
                      <a:pPr latinLnBrk="1"/>
                      <a:r>
                        <a:rPr lang="ko-KR" altLang="en-US" sz="1800" b="0" kern="1200" dirty="0">
                          <a:solidFill>
                            <a:schemeClr val="tx1"/>
                          </a:solidFill>
                          <a:latin typeface="+mn-lt"/>
                          <a:ea typeface="+mn-ea"/>
                          <a:cs typeface="+mn-cs"/>
                        </a:rPr>
                        <a:t>내성법 </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자기</a:t>
                      </a:r>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인간</a:t>
                      </a:r>
                      <a:r>
                        <a:rPr lang="en-US" altLang="ko-KR" sz="1800" b="0" kern="1200" dirty="0">
                          <a:solidFill>
                            <a:schemeClr val="tx1"/>
                          </a:solidFill>
                          <a:latin typeface="+mn-lt"/>
                          <a:ea typeface="+mn-ea"/>
                          <a:cs typeface="+mn-cs"/>
                        </a:rPr>
                        <a:t>) </a:t>
                      </a:r>
                      <a:r>
                        <a:rPr lang="ko-KR" altLang="en-US" sz="1800" b="0" kern="1200" dirty="0" err="1">
                          <a:solidFill>
                            <a:schemeClr val="tx1"/>
                          </a:solidFill>
                          <a:latin typeface="+mn-lt"/>
                          <a:ea typeface="+mn-ea"/>
                          <a:cs typeface="+mn-cs"/>
                        </a:rPr>
                        <a:t>성찰법</a:t>
                      </a:r>
                      <a:endParaRPr lang="en-US" altLang="ko-KR" sz="1800" b="0" kern="1200" dirty="0">
                        <a:solidFill>
                          <a:schemeClr val="tx1"/>
                        </a:solidFill>
                        <a:latin typeface="+mn-lt"/>
                        <a:ea typeface="+mn-ea"/>
                        <a:cs typeface="+mn-cs"/>
                      </a:endParaRPr>
                    </a:p>
                    <a:p>
                      <a:pPr latinLnBrk="1"/>
                      <a:r>
                        <a:rPr lang="ko-KR" altLang="en-US" sz="1800" b="0" kern="1200" dirty="0" err="1">
                          <a:solidFill>
                            <a:schemeClr val="tx1"/>
                          </a:solidFill>
                          <a:latin typeface="+mn-lt"/>
                          <a:ea typeface="+mn-ea"/>
                          <a:cs typeface="+mn-cs"/>
                        </a:rPr>
                        <a:t>인간정신에</a:t>
                      </a:r>
                      <a:r>
                        <a:rPr lang="ko-KR" altLang="en-US" sz="1800" b="0" kern="1200" dirty="0">
                          <a:solidFill>
                            <a:schemeClr val="tx1"/>
                          </a:solidFill>
                          <a:latin typeface="+mn-lt"/>
                          <a:ea typeface="+mn-ea"/>
                          <a:cs typeface="+mn-cs"/>
                        </a:rPr>
                        <a:t> 대한 인지과학</a:t>
                      </a:r>
                      <a:r>
                        <a:rPr lang="en-US" altLang="ko-KR" sz="1800" b="0" kern="1200" baseline="0" dirty="0">
                          <a:solidFill>
                            <a:schemeClr val="tx1"/>
                          </a:solidFill>
                          <a:latin typeface="+mn-lt"/>
                          <a:ea typeface="+mn-ea"/>
                          <a:cs typeface="+mn-cs"/>
                        </a:rPr>
                        <a:t> </a:t>
                      </a:r>
                      <a:r>
                        <a:rPr lang="ko-KR" altLang="en-US" sz="1800" b="0" kern="1200" baseline="0" dirty="0">
                          <a:solidFill>
                            <a:schemeClr val="tx1"/>
                          </a:solidFill>
                          <a:latin typeface="+mn-lt"/>
                          <a:ea typeface="+mn-ea"/>
                          <a:cs typeface="+mn-cs"/>
                        </a:rPr>
                        <a:t>연구</a:t>
                      </a:r>
                      <a:endParaRPr lang="ko-KR" altLang="en-US" sz="1800" b="0" kern="1200" dirty="0">
                        <a:solidFill>
                          <a:schemeClr val="tx1"/>
                        </a:solidFill>
                        <a:latin typeface="+mn-lt"/>
                        <a:ea typeface="+mn-ea"/>
                        <a:cs typeface="+mn-cs"/>
                      </a:endParaRPr>
                    </a:p>
                  </a:txBody>
                  <a:tcPr/>
                </a:tc>
                <a:tc>
                  <a:txBody>
                    <a:bodyPr/>
                    <a:lstStyle/>
                    <a:p>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1073574">
                <a:tc>
                  <a:txBody>
                    <a:bodyPr/>
                    <a:lstStyle/>
                    <a:p>
                      <a:pPr algn="ctr" latinLnBrk="1"/>
                      <a:r>
                        <a:rPr lang="ko-KR" altLang="en-US" sz="1800" b="0" kern="1200" dirty="0">
                          <a:solidFill>
                            <a:schemeClr val="tx1"/>
                          </a:solidFill>
                          <a:latin typeface="+mn-lt"/>
                          <a:ea typeface="+mn-ea"/>
                          <a:cs typeface="+mn-cs"/>
                        </a:rPr>
                        <a:t>난점</a:t>
                      </a:r>
                    </a:p>
                  </a:txBody>
                  <a:tcPr/>
                </a:tc>
                <a:tc>
                  <a:txBody>
                    <a:bodyPr/>
                    <a:lstStyle/>
                    <a:p>
                      <a:pPr latinLnBrk="1"/>
                      <a:r>
                        <a:rPr lang="ko-KR" altLang="en-US" sz="1800" b="0" kern="1200" dirty="0">
                          <a:solidFill>
                            <a:schemeClr val="tx1"/>
                          </a:solidFill>
                          <a:latin typeface="+mn-lt"/>
                          <a:ea typeface="+mn-ea"/>
                          <a:cs typeface="+mn-cs"/>
                        </a:rPr>
                        <a:t>인간</a:t>
                      </a:r>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두뇌</a:t>
                      </a:r>
                      <a:r>
                        <a:rPr lang="en-US" altLang="ko-KR" sz="1800" b="0" kern="1200" dirty="0">
                          <a:solidFill>
                            <a:schemeClr val="tx1"/>
                          </a:solidFill>
                          <a:latin typeface="+mn-lt"/>
                          <a:ea typeface="+mn-ea"/>
                          <a:cs typeface="+mn-cs"/>
                        </a:rPr>
                        <a:t>)</a:t>
                      </a:r>
                      <a:r>
                        <a:rPr lang="ko-KR" altLang="en-US" sz="1800" b="0" kern="1200" dirty="0">
                          <a:solidFill>
                            <a:schemeClr val="tx1"/>
                          </a:solidFill>
                          <a:latin typeface="+mn-lt"/>
                          <a:ea typeface="+mn-ea"/>
                          <a:cs typeface="+mn-cs"/>
                        </a:rPr>
                        <a:t>에 관한 연구의 미발달</a:t>
                      </a:r>
                    </a:p>
                  </a:txBody>
                  <a:tcPr/>
                </a:tc>
                <a:tc>
                  <a:txBody>
                    <a:bodyPr/>
                    <a:lstStyle/>
                    <a:p>
                      <a:r>
                        <a:rPr lang="ko-KR" altLang="en-US" sz="1800" b="0" kern="1200" dirty="0">
                          <a:solidFill>
                            <a:schemeClr val="tx1"/>
                          </a:solidFill>
                          <a:latin typeface="+mn-lt"/>
                          <a:ea typeface="+mn-ea"/>
                          <a:cs typeface="+mn-cs"/>
                        </a:rPr>
                        <a:t>비형식적</a:t>
                      </a:r>
                      <a:r>
                        <a:rPr lang="en-US" altLang="ko-KR" sz="1800" b="0" kern="1200" dirty="0">
                          <a:solidFill>
                            <a:schemeClr val="tx1"/>
                          </a:solidFill>
                          <a:latin typeface="+mn-lt"/>
                          <a:ea typeface="+mn-ea"/>
                          <a:cs typeface="+mn-cs"/>
                        </a:rPr>
                        <a:t>(informal)</a:t>
                      </a:r>
                      <a:r>
                        <a:rPr lang="ko-KR" altLang="en-US" sz="1800" b="0" kern="1200" dirty="0">
                          <a:solidFill>
                            <a:schemeClr val="tx1"/>
                          </a:solidFill>
                          <a:latin typeface="+mn-lt"/>
                          <a:ea typeface="+mn-ea"/>
                          <a:cs typeface="+mn-cs"/>
                        </a:rPr>
                        <a:t> 지식을</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형식적 논리표기법에 따라 표현하는 것이 어려움</a:t>
                      </a:r>
                      <a:endParaRPr lang="en-US" altLang="ko-KR" sz="1800" b="0" kern="1200" dirty="0">
                        <a:solidFill>
                          <a:schemeClr val="tx1"/>
                        </a:solidFill>
                        <a:latin typeface="+mn-lt"/>
                        <a:ea typeface="+mn-ea"/>
                        <a:cs typeface="+mn-cs"/>
                      </a:endParaRPr>
                    </a:p>
                    <a:p>
                      <a:endParaRPr lang="en-US" altLang="ko-KR" sz="1800" b="0" kern="1200" dirty="0">
                        <a:solidFill>
                          <a:schemeClr val="tx1"/>
                        </a:solidFill>
                        <a:latin typeface="+mn-lt"/>
                        <a:ea typeface="+mn-ea"/>
                        <a:cs typeface="+mn-cs"/>
                      </a:endParaRPr>
                    </a:p>
                    <a:p>
                      <a:r>
                        <a:rPr lang="ko-KR" altLang="en-US" sz="1800" b="0" kern="1200" dirty="0">
                          <a:solidFill>
                            <a:schemeClr val="tx1"/>
                          </a:solidFill>
                          <a:latin typeface="+mn-lt"/>
                          <a:ea typeface="+mn-ea"/>
                          <a:cs typeface="+mn-cs"/>
                        </a:rPr>
                        <a:t>이론적 해결 가능성과 실제 해결 가능성의 차이 </a:t>
                      </a:r>
                      <a:r>
                        <a:rPr lang="en-US" altLang="ko-KR" sz="1800" b="0" kern="1200" dirty="0">
                          <a:solidFill>
                            <a:schemeClr val="tx1"/>
                          </a:solidFill>
                          <a:latin typeface="+mn-lt"/>
                          <a:ea typeface="+mn-ea"/>
                          <a:cs typeface="+mn-cs"/>
                        </a:rPr>
                        <a:t>– </a:t>
                      </a:r>
                      <a:r>
                        <a:rPr lang="ko-KR" altLang="en-US" sz="1800" b="0" kern="1200" dirty="0">
                          <a:solidFill>
                            <a:schemeClr val="tx1"/>
                          </a:solidFill>
                          <a:latin typeface="+mn-lt"/>
                          <a:ea typeface="+mn-ea"/>
                          <a:cs typeface="+mn-cs"/>
                        </a:rPr>
                        <a:t>바둑의 모든 경우의 수</a:t>
                      </a:r>
                      <a:endParaRPr lang="en-US" altLang="ko-KR" sz="1800" b="0" kern="1200" dirty="0">
                        <a:solidFill>
                          <a:schemeClr val="tx1"/>
                        </a:solidFill>
                        <a:latin typeface="+mn-lt"/>
                        <a:ea typeface="+mn-ea"/>
                        <a:cs typeface="+mn-cs"/>
                      </a:endParaRPr>
                    </a:p>
                  </a:txBody>
                  <a:tcPr/>
                </a:tc>
                <a:extLst>
                  <a:ext uri="{0D108BD9-81ED-4DB2-BD59-A6C34878D82A}">
                    <a16:rowId xmlns:a16="http://schemas.microsoft.com/office/drawing/2014/main" val="2165693654"/>
                  </a:ext>
                </a:extLst>
              </a:tr>
            </a:tbl>
          </a:graphicData>
        </a:graphic>
      </p:graphicFrame>
      <p:sp>
        <p:nvSpPr>
          <p:cNvPr id="5" name="텍스트 개체 틀 4">
            <a:extLst>
              <a:ext uri="{FF2B5EF4-FFF2-40B4-BE49-F238E27FC236}">
                <a16:creationId xmlns:a16="http://schemas.microsoft.com/office/drawing/2014/main" id="{8B46E052-F37D-4906-A462-DA14AFDABCFD}"/>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415230325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인간은 권리와 의무의 주체</a:t>
            </a:r>
          </a:p>
        </p:txBody>
      </p:sp>
      <p:sp>
        <p:nvSpPr>
          <p:cNvPr id="2" name="내용 개체 틀 1"/>
          <p:cNvSpPr>
            <a:spLocks noGrp="1"/>
          </p:cNvSpPr>
          <p:nvPr>
            <p:ph idx="1"/>
          </p:nvPr>
        </p:nvSpPr>
        <p:spPr/>
        <p:txBody>
          <a:bodyPr/>
          <a:lstStyle/>
          <a:p>
            <a:r>
              <a:rPr lang="ko-KR" altLang="en-US" dirty="0"/>
              <a:t>누구나 권리와 의무의 주체가 될 수 있는가</a:t>
            </a:r>
            <a:r>
              <a:rPr lang="en-US" altLang="ko-KR" dirty="0"/>
              <a:t>?</a:t>
            </a:r>
          </a:p>
        </p:txBody>
      </p:sp>
      <p:graphicFrame>
        <p:nvGraphicFramePr>
          <p:cNvPr id="8" name="표 7"/>
          <p:cNvGraphicFramePr>
            <a:graphicFrameLocks noGrp="1"/>
          </p:cNvGraphicFramePr>
          <p:nvPr/>
        </p:nvGraphicFramePr>
        <p:xfrm>
          <a:off x="149796" y="1413088"/>
          <a:ext cx="9621962" cy="4724400"/>
        </p:xfrm>
        <a:graphic>
          <a:graphicData uri="http://schemas.openxmlformats.org/drawingml/2006/table">
            <a:tbl>
              <a:tblPr firstRow="1" bandRow="1">
                <a:tableStyleId>{5C22544A-7EE6-4342-B048-85BDC9FD1C3A}</a:tableStyleId>
              </a:tblPr>
              <a:tblGrid>
                <a:gridCol w="1274812">
                  <a:extLst>
                    <a:ext uri="{9D8B030D-6E8A-4147-A177-3AD203B41FA5}">
                      <a16:colId xmlns:a16="http://schemas.microsoft.com/office/drawing/2014/main" val="454495125"/>
                    </a:ext>
                  </a:extLst>
                </a:gridCol>
                <a:gridCol w="8347150">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민법</a:t>
                      </a:r>
                    </a:p>
                  </a:txBody>
                  <a:tcPr/>
                </a:tc>
                <a:extLst>
                  <a:ext uri="{0D108BD9-81ED-4DB2-BD59-A6C34878D82A}">
                    <a16:rowId xmlns:a16="http://schemas.microsoft.com/office/drawing/2014/main" val="10000"/>
                  </a:ext>
                </a:extLst>
              </a:tr>
              <a:tr h="0">
                <a:tc>
                  <a:txBody>
                    <a:bodyPr/>
                    <a:lstStyle/>
                    <a:p>
                      <a:r>
                        <a:rPr lang="ko-KR" altLang="en-US" sz="1600" b="0" i="0" kern="1200" dirty="0">
                          <a:solidFill>
                            <a:schemeClr val="dk1"/>
                          </a:solidFill>
                          <a:effectLst/>
                          <a:latin typeface="+mn-ea"/>
                          <a:ea typeface="+mn-ea"/>
                          <a:cs typeface="+mn-cs"/>
                        </a:rPr>
                        <a:t>권리능력</a:t>
                      </a:r>
                      <a:endParaRPr lang="en-US" altLang="ko-KR" sz="1600" b="0" i="0" kern="1200" dirty="0">
                        <a:solidFill>
                          <a:schemeClr val="dk1"/>
                        </a:solidFill>
                        <a:effectLst/>
                        <a:latin typeface="+mn-ea"/>
                        <a:ea typeface="+mn-ea"/>
                        <a:cs typeface="+mn-cs"/>
                      </a:endParaRPr>
                    </a:p>
                  </a:txBody>
                  <a:tcPr/>
                </a:tc>
                <a:tc>
                  <a:txBody>
                    <a:bodyPr/>
                    <a:lstStyle/>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3</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권리능력의 존속기간</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사람은 생존한 동안 권리와 의무의 주체가 된다</a:t>
                      </a:r>
                      <a:r>
                        <a:rPr lang="en-US" altLang="ko-KR" sz="1600" b="0" i="0" kern="1200" dirty="0">
                          <a:solidFill>
                            <a:schemeClr val="dk1"/>
                          </a:solidFill>
                          <a:effectLst/>
                          <a:latin typeface="+mn-lt"/>
                          <a:ea typeface="+mn-ea"/>
                          <a:cs typeface="+mn-cs"/>
                        </a:rPr>
                        <a:t>.</a:t>
                      </a:r>
                      <a:endParaRPr lang="en-US" altLang="ko-KR" sz="12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r>
                        <a:rPr lang="ko-KR" altLang="en-US" sz="1600" b="0" i="0" kern="1200" dirty="0">
                          <a:solidFill>
                            <a:schemeClr val="dk1"/>
                          </a:solidFill>
                          <a:effectLst/>
                          <a:latin typeface="+mn-ea"/>
                          <a:ea typeface="+mn-ea"/>
                          <a:cs typeface="+mn-cs"/>
                        </a:rPr>
                        <a:t>미성년자</a:t>
                      </a:r>
                      <a:endParaRPr lang="en-US" altLang="ko-KR" sz="1600" b="0" i="0" kern="1200" dirty="0">
                        <a:solidFill>
                          <a:schemeClr val="dk1"/>
                        </a:solidFill>
                        <a:effectLst/>
                        <a:latin typeface="+mn-ea"/>
                        <a:ea typeface="+mn-ea"/>
                        <a:cs typeface="+mn-cs"/>
                      </a:endParaRPr>
                    </a:p>
                  </a:txBody>
                  <a:tcPr/>
                </a:tc>
                <a:tc>
                  <a:txBody>
                    <a:bodyPr/>
                    <a:lstStyle/>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5</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미성년자의 능력</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①미성년자가 법률행위를 함에는 법정대리인의 동의를 얻어야 한다</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그러나 권리만을 얻거나 의무만을 면하는 행위는 그러하지 아니하다</a:t>
                      </a:r>
                      <a:r>
                        <a:rPr lang="en-US" altLang="ko-KR" sz="1600" b="0" i="0" kern="1200" dirty="0">
                          <a:solidFill>
                            <a:schemeClr val="dk1"/>
                          </a:solidFill>
                          <a:effectLst/>
                          <a:latin typeface="+mn-lt"/>
                          <a:ea typeface="+mn-ea"/>
                          <a:cs typeface="+mn-cs"/>
                        </a:rPr>
                        <a:t>.</a:t>
                      </a:r>
                      <a:endParaRPr lang="en-US" altLang="ko-KR" sz="12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600" b="0" kern="1200" dirty="0">
                          <a:solidFill>
                            <a:schemeClr val="tx1"/>
                          </a:solidFill>
                          <a:latin typeface="+mn-ea"/>
                          <a:ea typeface="+mn-ea"/>
                          <a:cs typeface="+mn-cs"/>
                        </a:rPr>
                        <a:t>후견인 제도</a:t>
                      </a:r>
                      <a:endParaRPr lang="en-US" altLang="ko-KR" sz="1600" b="0" kern="1200" dirty="0">
                        <a:solidFill>
                          <a:schemeClr val="tx1"/>
                        </a:solidFill>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9</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성년후견개시의 심판</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① 가정법원은 질병</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장애</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노령</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그 밖의 사유로 인한 정신적 제약으로 사무를 처리할 능력이 지속적으로 결여된 사람에 대하여 본인</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배우자</a:t>
                      </a:r>
                      <a:r>
                        <a:rPr lang="en-US" altLang="ko-KR" sz="1600" b="0" i="0" kern="1200" dirty="0">
                          <a:solidFill>
                            <a:schemeClr val="dk1"/>
                          </a:solidFill>
                          <a:effectLst/>
                          <a:latin typeface="+mn-lt"/>
                          <a:ea typeface="+mn-ea"/>
                          <a:cs typeface="+mn-cs"/>
                        </a:rPr>
                        <a:t>, 4</a:t>
                      </a:r>
                      <a:r>
                        <a:rPr lang="ko-KR" altLang="en-US" sz="1600" b="0" i="0" kern="1200" dirty="0">
                          <a:solidFill>
                            <a:schemeClr val="dk1"/>
                          </a:solidFill>
                          <a:effectLst/>
                          <a:latin typeface="+mn-lt"/>
                          <a:ea typeface="+mn-ea"/>
                          <a:cs typeface="+mn-cs"/>
                        </a:rPr>
                        <a:t>촌 이내의 친족</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미성년후견인</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미성년후견감독인</a:t>
                      </a:r>
                      <a:r>
                        <a:rPr lang="en-US" altLang="ko-KR" sz="1600" b="0" i="0" kern="1200" dirty="0">
                          <a:solidFill>
                            <a:schemeClr val="dk1"/>
                          </a:solidFill>
                          <a:effectLst/>
                          <a:latin typeface="+mn-lt"/>
                          <a:ea typeface="+mn-ea"/>
                          <a:cs typeface="+mn-cs"/>
                        </a:rPr>
                        <a:t>, </a:t>
                      </a:r>
                      <a:r>
                        <a:rPr lang="ko-KR" altLang="en-US" sz="1600" b="0" i="0" kern="1200" dirty="0" err="1">
                          <a:solidFill>
                            <a:schemeClr val="dk1"/>
                          </a:solidFill>
                          <a:effectLst/>
                          <a:latin typeface="+mn-lt"/>
                          <a:ea typeface="+mn-ea"/>
                          <a:cs typeface="+mn-cs"/>
                        </a:rPr>
                        <a:t>한정후견인</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한정후견감독인</a:t>
                      </a:r>
                      <a:r>
                        <a:rPr lang="en-US" altLang="ko-KR" sz="1600" b="0" i="0" kern="1200" dirty="0">
                          <a:solidFill>
                            <a:schemeClr val="dk1"/>
                          </a:solidFill>
                          <a:effectLst/>
                          <a:latin typeface="+mn-lt"/>
                          <a:ea typeface="+mn-ea"/>
                          <a:cs typeface="+mn-cs"/>
                        </a:rPr>
                        <a:t>, </a:t>
                      </a:r>
                      <a:r>
                        <a:rPr lang="ko-KR" altLang="en-US" sz="1600" b="0" i="0" kern="1200" dirty="0" err="1">
                          <a:solidFill>
                            <a:schemeClr val="dk1"/>
                          </a:solidFill>
                          <a:effectLst/>
                          <a:latin typeface="+mn-lt"/>
                          <a:ea typeface="+mn-ea"/>
                          <a:cs typeface="+mn-cs"/>
                        </a:rPr>
                        <a:t>특정후견인</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특정후견감독인</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검사 또는 지방자치단체의 장의 청구에 의하여 성년후견개시의 심판을 한다</a:t>
                      </a:r>
                      <a:r>
                        <a:rPr lang="en-US" altLang="ko-KR" sz="1600" b="0" i="0" kern="1200" dirty="0">
                          <a:solidFill>
                            <a:schemeClr val="dk1"/>
                          </a:solidFill>
                          <a:effectLst/>
                          <a:latin typeface="+mn-lt"/>
                          <a:ea typeface="+mn-ea"/>
                          <a:cs typeface="+mn-cs"/>
                        </a:rPr>
                        <a:t>.</a:t>
                      </a:r>
                      <a:endParaRPr lang="en-US" altLang="ko-KR" sz="12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r h="288036">
                <a:tc>
                  <a:txBody>
                    <a:bodyPr/>
                    <a:lstStyle/>
                    <a:p>
                      <a:r>
                        <a:rPr lang="ko-KR" altLang="en-US" sz="1600" b="0" i="0" kern="1200" dirty="0" err="1">
                          <a:solidFill>
                            <a:schemeClr val="dk1"/>
                          </a:solidFill>
                          <a:effectLst/>
                          <a:latin typeface="+mn-ea"/>
                          <a:ea typeface="+mn-ea"/>
                          <a:cs typeface="+mn-cs"/>
                        </a:rPr>
                        <a:t>제한능력자</a:t>
                      </a:r>
                      <a:endParaRPr lang="en-US" altLang="ko-KR" sz="1600" b="0" i="0" kern="1200" dirty="0">
                        <a:solidFill>
                          <a:schemeClr val="dk1"/>
                        </a:solidFill>
                        <a:effectLst/>
                        <a:latin typeface="+mn-ea"/>
                        <a:ea typeface="+mn-ea"/>
                        <a:cs typeface="+mn-cs"/>
                      </a:endParaRPr>
                    </a:p>
                  </a:txBody>
                  <a:tcPr/>
                </a:tc>
                <a:tc>
                  <a:txBody>
                    <a:bodyPr/>
                    <a:lstStyle/>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15</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제한능력자의 상대방의 확답을 촉구할 권리</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① 제한능력자의 상대방은 제한능력자가 능력자가 된 후에 그에게 </a:t>
                      </a:r>
                      <a:r>
                        <a:rPr lang="en-US" altLang="ko-KR" sz="1600" b="0" i="0" kern="1200" dirty="0">
                          <a:solidFill>
                            <a:schemeClr val="dk1"/>
                          </a:solidFill>
                          <a:effectLst/>
                          <a:latin typeface="+mn-lt"/>
                          <a:ea typeface="+mn-ea"/>
                          <a:cs typeface="+mn-cs"/>
                        </a:rPr>
                        <a:t>1</a:t>
                      </a:r>
                      <a:r>
                        <a:rPr lang="ko-KR" altLang="en-US" sz="1600" b="0" i="0" kern="1200" dirty="0">
                          <a:solidFill>
                            <a:schemeClr val="dk1"/>
                          </a:solidFill>
                          <a:effectLst/>
                          <a:latin typeface="+mn-lt"/>
                          <a:ea typeface="+mn-ea"/>
                          <a:cs typeface="+mn-cs"/>
                        </a:rPr>
                        <a:t>개월 이상의 기간을 정하여 그 취소할 수 있는 행위를 추인할 것인지 여부의 확답을 촉구할 수 있다</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능력자로 된 사람이 그 기간 내에 확답을 발송하지 아니하면 그 행위를 추인한 것으로 본다</a:t>
                      </a:r>
                      <a:r>
                        <a:rPr lang="en-US" altLang="ko-KR" sz="1600" b="0" i="0" kern="1200" dirty="0">
                          <a:solidFill>
                            <a:schemeClr val="dk1"/>
                          </a:solidFill>
                          <a:effectLst/>
                          <a:latin typeface="+mn-lt"/>
                          <a:ea typeface="+mn-ea"/>
                          <a:cs typeface="+mn-cs"/>
                        </a:rPr>
                        <a:t>.</a:t>
                      </a:r>
                      <a:endParaRPr lang="en-US" altLang="ko-KR" sz="1200" b="0" i="0" kern="1200" dirty="0">
                        <a:solidFill>
                          <a:schemeClr val="dk1"/>
                        </a:solidFill>
                        <a:effectLst/>
                        <a:latin typeface="+mn-ea"/>
                        <a:ea typeface="+mn-ea"/>
                        <a:cs typeface="+mn-cs"/>
                      </a:endParaRPr>
                    </a:p>
                  </a:txBody>
                  <a:tcPr/>
                </a:tc>
                <a:extLst>
                  <a:ext uri="{0D108BD9-81ED-4DB2-BD59-A6C34878D82A}">
                    <a16:rowId xmlns:a16="http://schemas.microsoft.com/office/drawing/2014/main" val="2986426455"/>
                  </a:ext>
                </a:extLst>
              </a:tr>
              <a:tr h="246888">
                <a:tc>
                  <a:txBody>
                    <a:bodyPr/>
                    <a:lstStyle/>
                    <a:p>
                      <a:r>
                        <a:rPr lang="ko-KR" altLang="en-US" sz="1600" b="0" i="0" kern="1200" dirty="0">
                          <a:solidFill>
                            <a:schemeClr val="dk1"/>
                          </a:solidFill>
                          <a:effectLst/>
                          <a:latin typeface="+mn-ea"/>
                          <a:ea typeface="+mn-ea"/>
                          <a:cs typeface="+mn-cs"/>
                        </a:rPr>
                        <a:t>법인</a:t>
                      </a:r>
                      <a:endParaRPr lang="en-US" altLang="ko-KR" sz="1600" b="0" i="0" kern="1200" dirty="0">
                        <a:solidFill>
                          <a:schemeClr val="dk1"/>
                        </a:solidFill>
                        <a:effectLst/>
                        <a:latin typeface="+mn-ea"/>
                        <a:ea typeface="+mn-ea"/>
                        <a:cs typeface="+mn-cs"/>
                      </a:endParaRPr>
                    </a:p>
                  </a:txBody>
                  <a:tcPr/>
                </a:tc>
                <a:tc>
                  <a:txBody>
                    <a:bodyPr/>
                    <a:lstStyle/>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34</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법인의 권리능력</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법인은 법률의 규정에 좇아 정관으로 정한 목적의 </a:t>
                      </a:r>
                      <a:r>
                        <a:rPr lang="ko-KR" altLang="en-US" sz="1600" b="0" i="0" kern="1200" dirty="0" err="1">
                          <a:solidFill>
                            <a:schemeClr val="dk1"/>
                          </a:solidFill>
                          <a:effectLst/>
                          <a:latin typeface="+mn-lt"/>
                          <a:ea typeface="+mn-ea"/>
                          <a:cs typeface="+mn-cs"/>
                        </a:rPr>
                        <a:t>범위내에서</a:t>
                      </a:r>
                      <a:r>
                        <a:rPr lang="ko-KR" altLang="en-US" sz="1600" b="0" i="0" kern="1200" dirty="0">
                          <a:solidFill>
                            <a:schemeClr val="dk1"/>
                          </a:solidFill>
                          <a:effectLst/>
                          <a:latin typeface="+mn-lt"/>
                          <a:ea typeface="+mn-ea"/>
                          <a:cs typeface="+mn-cs"/>
                        </a:rPr>
                        <a:t> 권리와 의무의 주체가 된다</a:t>
                      </a:r>
                      <a:r>
                        <a:rPr lang="en-US" altLang="ko-KR" sz="1600" b="0" i="0" kern="1200" dirty="0">
                          <a:solidFill>
                            <a:schemeClr val="dk1"/>
                          </a:solidFill>
                          <a:effectLst/>
                          <a:latin typeface="+mn-lt"/>
                          <a:ea typeface="+mn-ea"/>
                          <a:cs typeface="+mn-cs"/>
                        </a:rPr>
                        <a:t>.</a:t>
                      </a:r>
                      <a:endParaRPr lang="en-US" altLang="ko-KR" sz="1600" b="1" i="0" kern="1200" dirty="0">
                        <a:solidFill>
                          <a:schemeClr val="dk1"/>
                        </a:solidFill>
                        <a:effectLst/>
                        <a:latin typeface="+mn-lt"/>
                        <a:ea typeface="+mn-ea"/>
                        <a:cs typeface="+mn-cs"/>
                      </a:endParaRPr>
                    </a:p>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35</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법인의 불법행위능력</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①법인은 이사 기타 대표자가 그 직무에 관하여 타인에게 가한 손해를 배상할 책임이 있다</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이사 기타 대표자는 이로 인하여 자기의 손해배상책임을 면하지 못한다</a:t>
                      </a:r>
                      <a:r>
                        <a:rPr lang="en-US" altLang="ko-KR" sz="1600" b="0" i="0" kern="1200" dirty="0">
                          <a:solidFill>
                            <a:schemeClr val="dk1"/>
                          </a:solidFill>
                          <a:effectLst/>
                          <a:latin typeface="+mn-lt"/>
                          <a:ea typeface="+mn-ea"/>
                          <a:cs typeface="+mn-cs"/>
                        </a:rPr>
                        <a:t>.</a:t>
                      </a:r>
                      <a:endParaRPr lang="en-US" altLang="ko-KR" sz="1600" b="0" i="0" kern="1200" dirty="0">
                        <a:solidFill>
                          <a:schemeClr val="dk1"/>
                        </a:solidFill>
                        <a:effectLst/>
                        <a:latin typeface="+mn-ea"/>
                        <a:ea typeface="+mn-ea"/>
                        <a:cs typeface="+mn-cs"/>
                      </a:endParaRPr>
                    </a:p>
                  </a:txBody>
                  <a:tcPr/>
                </a:tc>
                <a:extLst>
                  <a:ext uri="{0D108BD9-81ED-4DB2-BD59-A6C34878D82A}">
                    <a16:rowId xmlns:a16="http://schemas.microsoft.com/office/drawing/2014/main" val="2146866993"/>
                  </a:ext>
                </a:extLst>
              </a:tr>
            </a:tbl>
          </a:graphicData>
        </a:graphic>
      </p:graphicFrame>
      <p:sp>
        <p:nvSpPr>
          <p:cNvPr id="5" name="텍스트 개체 틀 4">
            <a:extLst>
              <a:ext uri="{FF2B5EF4-FFF2-40B4-BE49-F238E27FC236}">
                <a16:creationId xmlns:a16="http://schemas.microsoft.com/office/drawing/2014/main" id="{A6ACC90A-6E33-46A0-9DD3-BE4308380722}"/>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627157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소송을 수행하는 능력</a:t>
            </a:r>
          </a:p>
        </p:txBody>
      </p:sp>
      <p:sp>
        <p:nvSpPr>
          <p:cNvPr id="2" name="내용 개체 틀 1"/>
          <p:cNvSpPr>
            <a:spLocks noGrp="1"/>
          </p:cNvSpPr>
          <p:nvPr>
            <p:ph idx="1"/>
          </p:nvPr>
        </p:nvSpPr>
        <p:spPr/>
        <p:txBody>
          <a:bodyPr/>
          <a:lstStyle/>
          <a:p>
            <a:r>
              <a:rPr lang="ko-KR" altLang="en-US" dirty="0"/>
              <a:t>소송 상의 </a:t>
            </a:r>
            <a:r>
              <a:rPr lang="ko-KR" altLang="en-US" dirty="0" err="1"/>
              <a:t>당사자능력</a:t>
            </a:r>
            <a:endParaRPr lang="en-US" altLang="ko-KR" dirty="0"/>
          </a:p>
          <a:p>
            <a:pPr lvl="1"/>
            <a:r>
              <a:rPr lang="ko-KR" altLang="en-US" dirty="0"/>
              <a:t>민사소송법 상의 </a:t>
            </a:r>
            <a:r>
              <a:rPr lang="ko-KR" altLang="en-US" dirty="0" err="1"/>
              <a:t>당사자능력</a:t>
            </a:r>
            <a:r>
              <a:rPr lang="ko-KR" altLang="en-US" dirty="0"/>
              <a:t> </a:t>
            </a:r>
            <a:r>
              <a:rPr lang="en-US" altLang="ko-KR" dirty="0"/>
              <a:t>: </a:t>
            </a:r>
            <a:r>
              <a:rPr lang="ko-KR" altLang="en-US" b="0" dirty="0"/>
              <a:t>민사소송의 당사자로서 소송 상의 모든 효과가 귀속될 수 있는 주체가 되는 일반적 능력</a:t>
            </a:r>
            <a:endParaRPr lang="en-US" altLang="ko-KR" b="0" dirty="0"/>
          </a:p>
          <a:p>
            <a:pPr lvl="2"/>
            <a:r>
              <a:rPr lang="ko-KR" altLang="en-US" dirty="0"/>
              <a:t>자연인</a:t>
            </a:r>
            <a:r>
              <a:rPr lang="en-US" altLang="ko-KR" dirty="0"/>
              <a:t>, </a:t>
            </a:r>
            <a:r>
              <a:rPr lang="ko-KR" altLang="en-US" dirty="0"/>
              <a:t>법인</a:t>
            </a:r>
            <a:r>
              <a:rPr lang="en-US" altLang="ko-KR" dirty="0"/>
              <a:t>, </a:t>
            </a:r>
            <a:r>
              <a:rPr lang="ko-KR" altLang="en-US" dirty="0"/>
              <a:t>법인이 아닌 사단</a:t>
            </a:r>
            <a:r>
              <a:rPr lang="en-US" altLang="ko-KR" dirty="0"/>
              <a:t>(</a:t>
            </a:r>
            <a:r>
              <a:rPr lang="ko-KR" altLang="en-US" dirty="0" err="1"/>
              <a:t>종중</a:t>
            </a:r>
            <a:r>
              <a:rPr lang="en-US" altLang="ko-KR" dirty="0"/>
              <a:t>, </a:t>
            </a:r>
            <a:r>
              <a:rPr lang="ko-KR" altLang="en-US" dirty="0"/>
              <a:t>개신교의 교회</a:t>
            </a:r>
            <a:r>
              <a:rPr lang="en-US" altLang="ko-KR" dirty="0"/>
              <a:t>, </a:t>
            </a:r>
            <a:r>
              <a:rPr lang="ko-KR" altLang="en-US" dirty="0"/>
              <a:t>전통사찰 등</a:t>
            </a:r>
            <a:r>
              <a:rPr lang="en-US" altLang="ko-KR" dirty="0"/>
              <a:t>)</a:t>
            </a:r>
          </a:p>
          <a:p>
            <a:pPr lvl="1"/>
            <a:r>
              <a:rPr lang="ko-KR" altLang="en-US" dirty="0"/>
              <a:t>형사소송법 상의 </a:t>
            </a:r>
            <a:r>
              <a:rPr lang="ko-KR" altLang="en-US" dirty="0" err="1"/>
              <a:t>당사자능력</a:t>
            </a:r>
            <a:r>
              <a:rPr lang="ko-KR" altLang="en-US" dirty="0"/>
              <a:t> </a:t>
            </a:r>
            <a:r>
              <a:rPr lang="en-US" altLang="ko-KR" dirty="0"/>
              <a:t>: </a:t>
            </a:r>
            <a:r>
              <a:rPr lang="ko-KR" altLang="en-US" dirty="0"/>
              <a:t>형사소송의 피고인이 될 수 있는 능력</a:t>
            </a:r>
            <a:endParaRPr lang="en-US" altLang="ko-KR" dirty="0"/>
          </a:p>
          <a:p>
            <a:pPr lvl="2"/>
            <a:r>
              <a:rPr lang="ko-KR" altLang="en-US" dirty="0"/>
              <a:t>책임능력 </a:t>
            </a:r>
            <a:r>
              <a:rPr lang="en-US" altLang="ko-KR" dirty="0"/>
              <a:t>: </a:t>
            </a:r>
            <a:r>
              <a:rPr lang="ko-KR" altLang="en-US" dirty="0"/>
              <a:t>법률 상의 책임을 인식할 수 있는 </a:t>
            </a:r>
            <a:r>
              <a:rPr lang="ko-KR" altLang="en-US" dirty="0" err="1"/>
              <a:t>정신능력</a:t>
            </a:r>
            <a:r>
              <a:rPr lang="en-US" altLang="ko-KR" dirty="0"/>
              <a:t>. </a:t>
            </a:r>
            <a:r>
              <a:rPr lang="ko-KR" altLang="en-US" dirty="0"/>
              <a:t>의사능력과 동일</a:t>
            </a:r>
            <a:endParaRPr lang="en-US" altLang="ko-KR" dirty="0"/>
          </a:p>
          <a:p>
            <a:pPr lvl="2"/>
            <a:endParaRPr lang="en-US" altLang="ko-KR" dirty="0"/>
          </a:p>
          <a:p>
            <a:pPr lvl="2"/>
            <a:endParaRPr lang="en-US" altLang="ko-KR" dirty="0"/>
          </a:p>
        </p:txBody>
      </p:sp>
      <p:graphicFrame>
        <p:nvGraphicFramePr>
          <p:cNvPr id="9" name="표 8"/>
          <p:cNvGraphicFramePr>
            <a:graphicFrameLocks noGrp="1"/>
          </p:cNvGraphicFramePr>
          <p:nvPr/>
        </p:nvGraphicFramePr>
        <p:xfrm>
          <a:off x="149796" y="3163449"/>
          <a:ext cx="9621962" cy="3383280"/>
        </p:xfrm>
        <a:graphic>
          <a:graphicData uri="http://schemas.openxmlformats.org/drawingml/2006/table">
            <a:tbl>
              <a:tblPr firstRow="1" bandRow="1">
                <a:tableStyleId>{5C22544A-7EE6-4342-B048-85BDC9FD1C3A}</a:tableStyleId>
              </a:tblPr>
              <a:tblGrid>
                <a:gridCol w="1562844">
                  <a:extLst>
                    <a:ext uri="{9D8B030D-6E8A-4147-A177-3AD203B41FA5}">
                      <a16:colId xmlns:a16="http://schemas.microsoft.com/office/drawing/2014/main" val="454495125"/>
                    </a:ext>
                  </a:extLst>
                </a:gridCol>
                <a:gridCol w="8059118">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법률</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형사미성년자</a:t>
                      </a:r>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lt"/>
                          <a:ea typeface="+mn-ea"/>
                          <a:cs typeface="+mn-cs"/>
                        </a:rPr>
                        <a:t>형법 제</a:t>
                      </a:r>
                      <a:r>
                        <a:rPr lang="en-US" altLang="ko-KR" sz="1800" b="1" i="0" kern="1200" dirty="0">
                          <a:solidFill>
                            <a:schemeClr val="dk1"/>
                          </a:solidFill>
                          <a:effectLst/>
                          <a:latin typeface="+mn-lt"/>
                          <a:ea typeface="+mn-ea"/>
                          <a:cs typeface="+mn-cs"/>
                        </a:rPr>
                        <a:t>9</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형사미성년자</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a:t>
                      </a:r>
                      <a:r>
                        <a:rPr lang="en-US" altLang="ko-KR" sz="1800" b="0" i="0" kern="1200" dirty="0">
                          <a:solidFill>
                            <a:schemeClr val="dk1"/>
                          </a:solidFill>
                          <a:effectLst/>
                          <a:latin typeface="+mn-lt"/>
                          <a:ea typeface="+mn-ea"/>
                          <a:cs typeface="+mn-cs"/>
                        </a:rPr>
                        <a:t>14</a:t>
                      </a:r>
                      <a:r>
                        <a:rPr lang="ko-KR" altLang="en-US" sz="1800" b="0" i="0" kern="1200" dirty="0">
                          <a:solidFill>
                            <a:schemeClr val="dk1"/>
                          </a:solidFill>
                          <a:effectLst/>
                          <a:latin typeface="+mn-lt"/>
                          <a:ea typeface="+mn-ea"/>
                          <a:cs typeface="+mn-cs"/>
                        </a:rPr>
                        <a:t>세 되지 아니한 자의 행위는 벌하지 아니한다</a:t>
                      </a:r>
                      <a:r>
                        <a:rPr lang="en-US" altLang="ko-KR" sz="1800" b="0" i="0" kern="1200" dirty="0">
                          <a:solidFill>
                            <a:schemeClr val="dk1"/>
                          </a:solidFill>
                          <a:effectLst/>
                          <a:latin typeface="+mn-lt"/>
                          <a:ea typeface="+mn-ea"/>
                          <a:cs typeface="+mn-cs"/>
                        </a:rPr>
                        <a:t>.</a:t>
                      </a:r>
                    </a:p>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10</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심신</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心神</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장애인</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①심신장애로 인하여 사물을 변별할 능력이 없거나 의사를 결정할 능력이 없는 자의 행위는 벌하지 아니한다</a:t>
                      </a:r>
                      <a:r>
                        <a:rPr lang="en-US" altLang="ko-KR" sz="1800" b="0" i="0" kern="1200" dirty="0">
                          <a:solidFill>
                            <a:schemeClr val="dk1"/>
                          </a:solidFill>
                          <a:effectLst/>
                          <a:latin typeface="+mn-lt"/>
                          <a:ea typeface="+mn-ea"/>
                          <a:cs typeface="+mn-cs"/>
                        </a:rPr>
                        <a:t>.</a:t>
                      </a:r>
                    </a:p>
                    <a:p>
                      <a:r>
                        <a:rPr lang="en-US" altLang="ko-KR" sz="1800" b="0" i="0" kern="1200" dirty="0">
                          <a:solidFill>
                            <a:schemeClr val="dk1"/>
                          </a:solidFill>
                          <a:effectLst/>
                          <a:latin typeface="+mn-lt"/>
                          <a:ea typeface="+mn-ea"/>
                          <a:cs typeface="+mn-cs"/>
                        </a:rPr>
                        <a:t>②</a:t>
                      </a:r>
                      <a:r>
                        <a:rPr lang="ko-KR" altLang="en-US" sz="1800" b="0" i="0" kern="1200" dirty="0">
                          <a:solidFill>
                            <a:schemeClr val="dk1"/>
                          </a:solidFill>
                          <a:effectLst/>
                          <a:latin typeface="+mn-lt"/>
                          <a:ea typeface="+mn-ea"/>
                          <a:cs typeface="+mn-cs"/>
                        </a:rPr>
                        <a:t>심신장애로 인하여 전항의 능력이 미약한 자의 행위는 형을 감경할 수 있다</a:t>
                      </a:r>
                      <a:r>
                        <a:rPr lang="en-US" altLang="ko-KR" sz="1800" b="0" i="0" kern="1200" dirty="0">
                          <a:solidFill>
                            <a:schemeClr val="dk1"/>
                          </a:solidFill>
                          <a:effectLst/>
                          <a:latin typeface="+mn-lt"/>
                          <a:ea typeface="+mn-ea"/>
                          <a:cs typeface="+mn-cs"/>
                        </a:rPr>
                        <a:t>.</a:t>
                      </a:r>
                    </a:p>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11</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농아자</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농아자의 행위는 형을 감경한다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a:solidFill>
                            <a:schemeClr val="dk1"/>
                          </a:solidFill>
                          <a:effectLst/>
                          <a:latin typeface="+mn-ea"/>
                          <a:ea typeface="+mn-ea"/>
                          <a:cs typeface="+mn-cs"/>
                        </a:rPr>
                        <a:t>형사소송</a:t>
                      </a:r>
                      <a:endParaRPr lang="en-US" altLang="ko-KR" sz="1800" b="0" i="0" kern="1200" dirty="0">
                        <a:solidFill>
                          <a:schemeClr val="dk1"/>
                        </a:solidFill>
                        <a:effectLst/>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형사소송법 제</a:t>
                      </a:r>
                      <a:r>
                        <a:rPr lang="en-US" altLang="ko-KR" sz="1800" b="1" i="0" kern="1200" dirty="0">
                          <a:solidFill>
                            <a:schemeClr val="dk1"/>
                          </a:solidFill>
                          <a:effectLst/>
                          <a:latin typeface="+mn-lt"/>
                          <a:ea typeface="+mn-ea"/>
                          <a:cs typeface="+mn-cs"/>
                        </a:rPr>
                        <a:t>26</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의사무능력자와 소송행위의 대리</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a:t>
                      </a:r>
                      <a:r>
                        <a:rPr lang="ko-KR" altLang="en-US" sz="1800" b="0" i="0" u="sng" kern="1200" dirty="0">
                          <a:solidFill>
                            <a:schemeClr val="dk1"/>
                          </a:solidFill>
                          <a:effectLst/>
                          <a:latin typeface="+mn-lt"/>
                          <a:ea typeface="+mn-ea"/>
                          <a:cs typeface="+mn-cs"/>
                        </a:rPr>
                        <a:t>「형법」</a:t>
                      </a:r>
                      <a:r>
                        <a:rPr lang="ko-KR" altLang="en-US" sz="1800" b="0" i="0" kern="1200" dirty="0">
                          <a:solidFill>
                            <a:schemeClr val="dk1"/>
                          </a:solidFill>
                          <a:effectLst/>
                          <a:latin typeface="+mn-lt"/>
                          <a:ea typeface="+mn-ea"/>
                          <a:cs typeface="+mn-cs"/>
                        </a:rPr>
                        <a:t> </a:t>
                      </a:r>
                      <a:r>
                        <a:rPr lang="ko-KR" altLang="en-US" sz="1800" b="0" i="0" u="sng" kern="1200" dirty="0">
                          <a:solidFill>
                            <a:schemeClr val="dk1"/>
                          </a:solidFill>
                          <a:effectLst/>
                          <a:latin typeface="+mn-lt"/>
                          <a:ea typeface="+mn-ea"/>
                          <a:cs typeface="+mn-cs"/>
                        </a:rPr>
                        <a:t>제</a:t>
                      </a:r>
                      <a:r>
                        <a:rPr lang="en-US" altLang="ko-KR" sz="1800" b="0" i="0" u="sng" kern="1200" dirty="0">
                          <a:solidFill>
                            <a:schemeClr val="dk1"/>
                          </a:solidFill>
                          <a:effectLst/>
                          <a:latin typeface="+mn-lt"/>
                          <a:ea typeface="+mn-ea"/>
                          <a:cs typeface="+mn-cs"/>
                        </a:rPr>
                        <a:t>9</a:t>
                      </a:r>
                      <a:r>
                        <a:rPr lang="ko-KR" altLang="en-US" sz="1800" b="0" i="0" u="sng" kern="1200" dirty="0">
                          <a:solidFill>
                            <a:schemeClr val="dk1"/>
                          </a:solidFill>
                          <a:effectLst/>
                          <a:latin typeface="+mn-lt"/>
                          <a:ea typeface="+mn-ea"/>
                          <a:cs typeface="+mn-cs"/>
                        </a:rPr>
                        <a:t>조</a:t>
                      </a:r>
                      <a:r>
                        <a:rPr lang="ko-KR" altLang="en-US" sz="1800" b="0" i="0" kern="1200" dirty="0">
                          <a:solidFill>
                            <a:schemeClr val="dk1"/>
                          </a:solidFill>
                          <a:effectLst/>
                          <a:latin typeface="+mn-lt"/>
                          <a:ea typeface="+mn-ea"/>
                          <a:cs typeface="+mn-cs"/>
                        </a:rPr>
                        <a:t> 내지 </a:t>
                      </a:r>
                      <a:r>
                        <a:rPr lang="ko-KR" altLang="en-US" sz="1800" b="0" i="0" u="sng" kern="1200" dirty="0">
                          <a:solidFill>
                            <a:schemeClr val="dk1"/>
                          </a:solidFill>
                          <a:effectLst/>
                          <a:latin typeface="+mn-lt"/>
                          <a:ea typeface="+mn-ea"/>
                          <a:cs typeface="+mn-cs"/>
                        </a:rPr>
                        <a:t>제</a:t>
                      </a:r>
                      <a:r>
                        <a:rPr lang="en-US" altLang="ko-KR" sz="1800" b="0" i="0" u="sng" kern="1200" dirty="0">
                          <a:solidFill>
                            <a:schemeClr val="dk1"/>
                          </a:solidFill>
                          <a:effectLst/>
                          <a:latin typeface="+mn-lt"/>
                          <a:ea typeface="+mn-ea"/>
                          <a:cs typeface="+mn-cs"/>
                        </a:rPr>
                        <a:t>11</a:t>
                      </a:r>
                      <a:r>
                        <a:rPr lang="ko-KR" altLang="en-US" sz="1800" b="0" i="0" u="sng" kern="1200" dirty="0">
                          <a:solidFill>
                            <a:schemeClr val="dk1"/>
                          </a:solidFill>
                          <a:effectLst/>
                          <a:latin typeface="+mn-lt"/>
                          <a:ea typeface="+mn-ea"/>
                          <a:cs typeface="+mn-cs"/>
                        </a:rPr>
                        <a:t>조</a:t>
                      </a:r>
                      <a:r>
                        <a:rPr lang="ko-KR" altLang="en-US" sz="1800" b="0" i="0" kern="1200" dirty="0">
                          <a:solidFill>
                            <a:schemeClr val="dk1"/>
                          </a:solidFill>
                          <a:effectLst/>
                          <a:latin typeface="+mn-lt"/>
                          <a:ea typeface="+mn-ea"/>
                          <a:cs typeface="+mn-cs"/>
                        </a:rPr>
                        <a:t>의 규정의 적용을 받지 아니하는 범죄사건에 관하여 피고인 또는 피의자가 의사능력이 없는 때에는 그 법정대리인이 소송행위를 대리한다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kern="1200" dirty="0">
                          <a:solidFill>
                            <a:schemeClr val="tx1"/>
                          </a:solidFill>
                          <a:latin typeface="+mn-ea"/>
                          <a:ea typeface="+mn-ea"/>
                          <a:cs typeface="+mn-cs"/>
                        </a:rPr>
                        <a:t>법인</a:t>
                      </a:r>
                      <a:endParaRPr lang="en-US" altLang="ko-KR" sz="1800" b="0" kern="1200" dirty="0">
                        <a:solidFill>
                          <a:schemeClr val="tx1"/>
                        </a:solidFill>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형사소송법 제</a:t>
                      </a:r>
                      <a:r>
                        <a:rPr lang="en-US" altLang="ko-KR" sz="1800" b="1" i="0" kern="1200" dirty="0">
                          <a:solidFill>
                            <a:schemeClr val="dk1"/>
                          </a:solidFill>
                          <a:effectLst/>
                          <a:latin typeface="+mn-lt"/>
                          <a:ea typeface="+mn-ea"/>
                          <a:cs typeface="+mn-cs"/>
                        </a:rPr>
                        <a:t>27</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법인과 소송행위의 대표</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①피고인 또는 피의자가 법인인 때에는 그 대표자가 소송행위를 대표한다</a:t>
                      </a:r>
                      <a:r>
                        <a:rPr lang="en-US" altLang="ko-KR" sz="1800" b="0" i="0" kern="1200" dirty="0">
                          <a:solidFill>
                            <a:schemeClr val="dk1"/>
                          </a:solidFill>
                          <a:effectLst/>
                          <a:latin typeface="+mn-lt"/>
                          <a:ea typeface="+mn-ea"/>
                          <a:cs typeface="+mn-cs"/>
                        </a:rPr>
                        <a:t>.</a:t>
                      </a:r>
                      <a:endParaRPr lang="en-US" altLang="ko-KR" sz="18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bl>
          </a:graphicData>
        </a:graphic>
      </p:graphicFrame>
      <p:sp>
        <p:nvSpPr>
          <p:cNvPr id="5" name="텍스트 개체 틀 4">
            <a:extLst>
              <a:ext uri="{FF2B5EF4-FFF2-40B4-BE49-F238E27FC236}">
                <a16:creationId xmlns:a16="http://schemas.microsoft.com/office/drawing/2014/main" id="{15C84AA2-6D6F-48AF-81C6-96F57E6D2AC0}"/>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10148570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본인</a:t>
            </a:r>
            <a:r>
              <a:rPr lang="en-US" altLang="ko-KR" dirty="0"/>
              <a:t>(Principal)</a:t>
            </a:r>
            <a:r>
              <a:rPr lang="ko-KR" altLang="en-US" dirty="0"/>
              <a:t>과 대리인</a:t>
            </a:r>
            <a:r>
              <a:rPr lang="en-US" altLang="ko-KR" dirty="0"/>
              <a:t>(Agent)</a:t>
            </a:r>
            <a:endParaRPr lang="ko-KR" altLang="en-US" dirty="0"/>
          </a:p>
        </p:txBody>
      </p:sp>
      <p:sp>
        <p:nvSpPr>
          <p:cNvPr id="2" name="내용 개체 틀 1"/>
          <p:cNvSpPr>
            <a:spLocks noGrp="1"/>
          </p:cNvSpPr>
          <p:nvPr>
            <p:ph idx="1"/>
          </p:nvPr>
        </p:nvSpPr>
        <p:spPr/>
        <p:txBody>
          <a:bodyPr/>
          <a:lstStyle/>
          <a:p>
            <a:r>
              <a:rPr lang="ko-KR" altLang="en-US" dirty="0"/>
              <a:t>일반적인 대리인</a:t>
            </a:r>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ko-KR" altLang="en-US" dirty="0"/>
              <a:t>소송 상의 대리인</a:t>
            </a:r>
            <a:endParaRPr lang="en-US" altLang="ko-KR" dirty="0"/>
          </a:p>
        </p:txBody>
      </p:sp>
      <p:graphicFrame>
        <p:nvGraphicFramePr>
          <p:cNvPr id="8" name="표 7"/>
          <p:cNvGraphicFramePr>
            <a:graphicFrameLocks noGrp="1"/>
          </p:cNvGraphicFramePr>
          <p:nvPr/>
        </p:nvGraphicFramePr>
        <p:xfrm>
          <a:off x="169339" y="1210436"/>
          <a:ext cx="9621962" cy="2290572"/>
        </p:xfrm>
        <a:graphic>
          <a:graphicData uri="http://schemas.openxmlformats.org/drawingml/2006/table">
            <a:tbl>
              <a:tblPr firstRow="1" bandRow="1">
                <a:tableStyleId>{5C22544A-7EE6-4342-B048-85BDC9FD1C3A}</a:tableStyleId>
              </a:tblPr>
              <a:tblGrid>
                <a:gridCol w="1399285">
                  <a:extLst>
                    <a:ext uri="{9D8B030D-6E8A-4147-A177-3AD203B41FA5}">
                      <a16:colId xmlns:a16="http://schemas.microsoft.com/office/drawing/2014/main" val="454495125"/>
                    </a:ext>
                  </a:extLst>
                </a:gridCol>
                <a:gridCol w="8222677">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민법</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대리인</a:t>
                      </a:r>
                      <a:endParaRPr lang="en-US" altLang="ko-KR" sz="1800" b="0" i="0" kern="1200" dirty="0">
                        <a:solidFill>
                          <a:schemeClr val="dk1"/>
                        </a:solidFill>
                        <a:effectLst/>
                        <a:latin typeface="+mn-ea"/>
                        <a:ea typeface="+mn-ea"/>
                        <a:cs typeface="+mn-cs"/>
                      </a:endParaRPr>
                    </a:p>
                    <a:p>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114</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대리행위의 효력</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①대리인이 그 </a:t>
                      </a:r>
                      <a:r>
                        <a:rPr lang="ko-KR" altLang="en-US" sz="1800" b="0" i="0" kern="1200" dirty="0" err="1">
                          <a:solidFill>
                            <a:schemeClr val="dk1"/>
                          </a:solidFill>
                          <a:effectLst/>
                          <a:latin typeface="+mn-lt"/>
                          <a:ea typeface="+mn-ea"/>
                          <a:cs typeface="+mn-cs"/>
                        </a:rPr>
                        <a:t>권한내에서</a:t>
                      </a:r>
                      <a:r>
                        <a:rPr lang="ko-KR" altLang="en-US" sz="1800" b="0" i="0" kern="1200" dirty="0">
                          <a:solidFill>
                            <a:schemeClr val="dk1"/>
                          </a:solidFill>
                          <a:effectLst/>
                          <a:latin typeface="+mn-lt"/>
                          <a:ea typeface="+mn-ea"/>
                          <a:cs typeface="+mn-cs"/>
                        </a:rPr>
                        <a:t> 본인을 위한 것임을 표시한 의사표시는 직접 본인에게 대하여 효력이 생긴다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err="1">
                          <a:solidFill>
                            <a:schemeClr val="dk1"/>
                          </a:solidFill>
                          <a:effectLst/>
                          <a:latin typeface="+mn-ea"/>
                          <a:ea typeface="+mn-ea"/>
                          <a:cs typeface="+mn-cs"/>
                        </a:rPr>
                        <a:t>행위능력자</a:t>
                      </a:r>
                      <a:endParaRPr lang="en-US" altLang="ko-KR" sz="1800" b="0" i="0" kern="1200" dirty="0">
                        <a:solidFill>
                          <a:schemeClr val="dk1"/>
                        </a:solidFill>
                        <a:effectLst/>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117</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대리인의 행위능력</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대리인은 행위능력자임을 요하지 아니한다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r h="329184">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kern="1200" dirty="0">
                          <a:solidFill>
                            <a:schemeClr val="tx1"/>
                          </a:solidFill>
                          <a:latin typeface="+mn-ea"/>
                          <a:ea typeface="+mn-ea"/>
                          <a:cs typeface="+mn-cs"/>
                        </a:rPr>
                        <a:t>취소</a:t>
                      </a:r>
                      <a:endParaRPr lang="en-US" altLang="ko-KR" sz="1800" b="0" kern="1200" dirty="0">
                        <a:solidFill>
                          <a:schemeClr val="tx1"/>
                        </a:solidFill>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140</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법률행위의 </a:t>
                      </a:r>
                      <a:r>
                        <a:rPr lang="ko-KR" altLang="en-US" sz="1800" b="1" i="0" kern="1200" dirty="0" err="1">
                          <a:solidFill>
                            <a:schemeClr val="dk1"/>
                          </a:solidFill>
                          <a:effectLst/>
                          <a:latin typeface="+mn-lt"/>
                          <a:ea typeface="+mn-ea"/>
                          <a:cs typeface="+mn-cs"/>
                        </a:rPr>
                        <a:t>취소권자</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취소할 수 있는 법률행위는 </a:t>
                      </a:r>
                      <a:r>
                        <a:rPr lang="ko-KR" altLang="en-US" sz="1800" b="0" i="0" kern="1200" dirty="0" err="1">
                          <a:solidFill>
                            <a:schemeClr val="dk1"/>
                          </a:solidFill>
                          <a:effectLst/>
                          <a:latin typeface="+mn-lt"/>
                          <a:ea typeface="+mn-ea"/>
                          <a:cs typeface="+mn-cs"/>
                        </a:rPr>
                        <a:t>제한능력자</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착오로 인하거나 </a:t>
                      </a:r>
                      <a:r>
                        <a:rPr lang="ko-KR" altLang="en-US" sz="1800" b="0" i="0" kern="1200" dirty="0" err="1">
                          <a:solidFill>
                            <a:schemeClr val="dk1"/>
                          </a:solidFill>
                          <a:effectLst/>
                          <a:latin typeface="+mn-lt"/>
                          <a:ea typeface="+mn-ea"/>
                          <a:cs typeface="+mn-cs"/>
                        </a:rPr>
                        <a:t>사기ㆍ강박에</a:t>
                      </a:r>
                      <a:r>
                        <a:rPr lang="ko-KR" altLang="en-US" sz="1800" b="0" i="0" kern="1200" dirty="0">
                          <a:solidFill>
                            <a:schemeClr val="dk1"/>
                          </a:solidFill>
                          <a:effectLst/>
                          <a:latin typeface="+mn-lt"/>
                          <a:ea typeface="+mn-ea"/>
                          <a:cs typeface="+mn-cs"/>
                        </a:rPr>
                        <a:t> 의하여 의사표시를 한 자</a:t>
                      </a:r>
                      <a:r>
                        <a:rPr lang="en-US" altLang="ko-KR" sz="1800" b="0" i="0" kern="1200" dirty="0">
                          <a:solidFill>
                            <a:schemeClr val="dk1"/>
                          </a:solidFill>
                          <a:effectLst/>
                          <a:latin typeface="+mn-lt"/>
                          <a:ea typeface="+mn-ea"/>
                          <a:cs typeface="+mn-cs"/>
                        </a:rPr>
                        <a:t>, </a:t>
                      </a:r>
                      <a:r>
                        <a:rPr lang="ko-KR" altLang="en-US" sz="1800" b="0" i="0" kern="1200" dirty="0">
                          <a:solidFill>
                            <a:schemeClr val="dk1"/>
                          </a:solidFill>
                          <a:effectLst/>
                          <a:latin typeface="+mn-lt"/>
                          <a:ea typeface="+mn-ea"/>
                          <a:cs typeface="+mn-cs"/>
                        </a:rPr>
                        <a:t>그의 대리인 또는 승계인만이 취소할 수 있다</a:t>
                      </a:r>
                      <a:r>
                        <a:rPr lang="en-US" altLang="ko-KR" sz="1800" b="0" i="0" kern="1200" dirty="0">
                          <a:solidFill>
                            <a:schemeClr val="dk1"/>
                          </a:solidFill>
                          <a:effectLst/>
                          <a:latin typeface="+mn-lt"/>
                          <a:ea typeface="+mn-ea"/>
                          <a:cs typeface="+mn-cs"/>
                        </a:rPr>
                        <a:t>.</a:t>
                      </a:r>
                      <a:endParaRPr lang="en-US" altLang="ko-KR" sz="1800" b="0" kern="1200" dirty="0">
                        <a:solidFill>
                          <a:schemeClr val="tx1"/>
                        </a:solidFill>
                        <a:latin typeface="+mn-ea"/>
                        <a:ea typeface="+mn-ea"/>
                        <a:cs typeface="+mn-cs"/>
                      </a:endParaRPr>
                    </a:p>
                  </a:txBody>
                  <a:tcPr/>
                </a:tc>
                <a:extLst>
                  <a:ext uri="{0D108BD9-81ED-4DB2-BD59-A6C34878D82A}">
                    <a16:rowId xmlns:a16="http://schemas.microsoft.com/office/drawing/2014/main" val="637777784"/>
                  </a:ext>
                </a:extLst>
              </a:tr>
            </a:tbl>
          </a:graphicData>
        </a:graphic>
      </p:graphicFrame>
      <p:graphicFrame>
        <p:nvGraphicFramePr>
          <p:cNvPr id="7" name="표 6"/>
          <p:cNvGraphicFramePr>
            <a:graphicFrameLocks noGrp="1"/>
          </p:cNvGraphicFramePr>
          <p:nvPr/>
        </p:nvGraphicFramePr>
        <p:xfrm>
          <a:off x="149796" y="4149080"/>
          <a:ext cx="9621962" cy="2499360"/>
        </p:xfrm>
        <a:graphic>
          <a:graphicData uri="http://schemas.openxmlformats.org/drawingml/2006/table">
            <a:tbl>
              <a:tblPr firstRow="1" bandRow="1">
                <a:tableStyleId>{5C22544A-7EE6-4342-B048-85BDC9FD1C3A}</a:tableStyleId>
              </a:tblPr>
              <a:tblGrid>
                <a:gridCol w="1399285">
                  <a:extLst>
                    <a:ext uri="{9D8B030D-6E8A-4147-A177-3AD203B41FA5}">
                      <a16:colId xmlns:a16="http://schemas.microsoft.com/office/drawing/2014/main" val="454495125"/>
                    </a:ext>
                  </a:extLst>
                </a:gridCol>
                <a:gridCol w="8222677">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법률</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민사소송</a:t>
                      </a:r>
                      <a:endParaRPr lang="en-US" altLang="ko-KR" sz="1800" b="0" i="0" kern="1200" dirty="0">
                        <a:solidFill>
                          <a:schemeClr val="dk1"/>
                        </a:solidFill>
                        <a:effectLst/>
                        <a:latin typeface="+mn-ea"/>
                        <a:ea typeface="+mn-ea"/>
                        <a:cs typeface="+mn-cs"/>
                      </a:endParaRPr>
                    </a:p>
                  </a:txBody>
                  <a:tcPr/>
                </a:tc>
                <a:tc>
                  <a:txBody>
                    <a:bodyPr/>
                    <a:lstStyle/>
                    <a:p>
                      <a:r>
                        <a:rPr lang="ko-KR" altLang="en-US" sz="1600" b="1" i="0" kern="1200" dirty="0">
                          <a:solidFill>
                            <a:schemeClr val="dk1"/>
                          </a:solidFill>
                          <a:effectLst/>
                          <a:latin typeface="+mn-lt"/>
                          <a:ea typeface="+mn-ea"/>
                          <a:cs typeface="+mn-cs"/>
                        </a:rPr>
                        <a:t>민사소송법 제</a:t>
                      </a:r>
                      <a:r>
                        <a:rPr lang="en-US" altLang="ko-KR" sz="1600" b="1" i="0" kern="1200" dirty="0">
                          <a:solidFill>
                            <a:schemeClr val="dk1"/>
                          </a:solidFill>
                          <a:effectLst/>
                          <a:latin typeface="+mn-lt"/>
                          <a:ea typeface="+mn-ea"/>
                          <a:cs typeface="+mn-cs"/>
                        </a:rPr>
                        <a:t>87</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소송대리인의 자격</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법률에 따라 재판상 행위를 할 수 있는 대리인 외에는 변호사가 아니면 소송대리인이 될 수 없다</a:t>
                      </a:r>
                      <a:r>
                        <a:rPr lang="en-US" altLang="ko-KR" sz="1600" b="0" i="0" kern="1200" dirty="0">
                          <a:solidFill>
                            <a:schemeClr val="dk1"/>
                          </a:solidFill>
                          <a:effectLst/>
                          <a:latin typeface="+mn-lt"/>
                          <a:ea typeface="+mn-ea"/>
                          <a:cs typeface="+mn-cs"/>
                        </a:rPr>
                        <a:t>.</a:t>
                      </a:r>
                    </a:p>
                    <a:p>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88</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소송대리인의 자격의 예외</a:t>
                      </a:r>
                      <a:r>
                        <a:rPr lang="en-US" altLang="ko-KR" sz="1600" b="1" i="0" kern="1200" dirty="0">
                          <a:solidFill>
                            <a:schemeClr val="dk1"/>
                          </a:solidFill>
                          <a:effectLst/>
                          <a:latin typeface="+mn-lt"/>
                          <a:ea typeface="+mn-ea"/>
                          <a:cs typeface="+mn-cs"/>
                        </a:rPr>
                        <a:t>)</a:t>
                      </a:r>
                      <a:endParaRPr lang="en-US" altLang="ko-KR" sz="1600" b="0" i="0" kern="1200" dirty="0">
                        <a:solidFill>
                          <a:schemeClr val="dk1"/>
                        </a:solidFill>
                        <a:effectLst/>
                        <a:latin typeface="+mn-ea"/>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a:solidFill>
                            <a:schemeClr val="dk1"/>
                          </a:solidFill>
                          <a:effectLst/>
                          <a:latin typeface="+mn-ea"/>
                          <a:ea typeface="+mn-ea"/>
                          <a:cs typeface="+mn-cs"/>
                        </a:rPr>
                        <a:t>형사소송</a:t>
                      </a:r>
                      <a:endParaRPr lang="en-US" altLang="ko-KR" sz="1800" b="0" i="0" kern="1200" dirty="0">
                        <a:solidFill>
                          <a:schemeClr val="dk1"/>
                        </a:solidFill>
                        <a:effectLst/>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600" b="1" i="0" kern="1200" dirty="0">
                          <a:solidFill>
                            <a:schemeClr val="dk1"/>
                          </a:solidFill>
                          <a:effectLst/>
                          <a:latin typeface="+mn-ea"/>
                          <a:ea typeface="+mn-ea"/>
                          <a:cs typeface="+mn-cs"/>
                        </a:rPr>
                        <a:t>형사소송법</a:t>
                      </a:r>
                      <a:r>
                        <a:rPr lang="ko-KR" altLang="en-US" sz="1600" b="0" i="0" kern="1200" dirty="0">
                          <a:solidFill>
                            <a:schemeClr val="dk1"/>
                          </a:solidFill>
                          <a:effectLst/>
                          <a:latin typeface="+mn-ea"/>
                          <a:ea typeface="+mn-ea"/>
                          <a:cs typeface="+mn-cs"/>
                        </a:rPr>
                        <a:t> </a:t>
                      </a:r>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31</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변호인의 자격과 </a:t>
                      </a:r>
                      <a:r>
                        <a:rPr lang="ko-KR" altLang="en-US" sz="1600" b="1" i="0" kern="1200" dirty="0" err="1">
                          <a:solidFill>
                            <a:schemeClr val="dk1"/>
                          </a:solidFill>
                          <a:effectLst/>
                          <a:latin typeface="+mn-lt"/>
                          <a:ea typeface="+mn-ea"/>
                          <a:cs typeface="+mn-cs"/>
                        </a:rPr>
                        <a:t>특별변호인</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변호인은 변호사 중에서 선임하여야 한다</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단</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대법원 이외의 법원은 특별한 사정이 있으면 변호사 아닌 자를 변호인으로 선임함을 허가할 수 있다</a:t>
                      </a:r>
                      <a:r>
                        <a:rPr lang="en-US" altLang="ko-KR" sz="1600" b="0" i="0" kern="1200" dirty="0">
                          <a:solidFill>
                            <a:schemeClr val="dk1"/>
                          </a:solidFill>
                          <a:effectLst/>
                          <a:latin typeface="+mn-lt"/>
                          <a:ea typeface="+mn-ea"/>
                          <a:cs typeface="+mn-cs"/>
                        </a:rPr>
                        <a:t>.</a:t>
                      </a:r>
                    </a:p>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600" b="1" i="0" kern="1200" dirty="0">
                          <a:solidFill>
                            <a:schemeClr val="dk1"/>
                          </a:solidFill>
                          <a:effectLst/>
                          <a:latin typeface="+mn-lt"/>
                          <a:ea typeface="+mn-ea"/>
                          <a:cs typeface="+mn-cs"/>
                        </a:rPr>
                        <a:t>제</a:t>
                      </a:r>
                      <a:r>
                        <a:rPr lang="en-US" altLang="ko-KR" sz="1600" b="1" i="0" kern="1200" dirty="0">
                          <a:solidFill>
                            <a:schemeClr val="dk1"/>
                          </a:solidFill>
                          <a:effectLst/>
                          <a:latin typeface="+mn-lt"/>
                          <a:ea typeface="+mn-ea"/>
                          <a:cs typeface="+mn-cs"/>
                        </a:rPr>
                        <a:t>36</a:t>
                      </a:r>
                      <a:r>
                        <a:rPr lang="ko-KR" altLang="en-US" sz="1600" b="1" i="0" kern="1200" dirty="0">
                          <a:solidFill>
                            <a:schemeClr val="dk1"/>
                          </a:solidFill>
                          <a:effectLst/>
                          <a:latin typeface="+mn-lt"/>
                          <a:ea typeface="+mn-ea"/>
                          <a:cs typeface="+mn-cs"/>
                        </a:rPr>
                        <a:t>조</a:t>
                      </a:r>
                      <a:r>
                        <a:rPr lang="en-US" altLang="ko-KR" sz="1600" b="1" i="0" kern="1200" dirty="0">
                          <a:solidFill>
                            <a:schemeClr val="dk1"/>
                          </a:solidFill>
                          <a:effectLst/>
                          <a:latin typeface="+mn-lt"/>
                          <a:ea typeface="+mn-ea"/>
                          <a:cs typeface="+mn-cs"/>
                        </a:rPr>
                        <a:t>(</a:t>
                      </a:r>
                      <a:r>
                        <a:rPr lang="ko-KR" altLang="en-US" sz="1600" b="1" i="0" kern="1200" dirty="0">
                          <a:solidFill>
                            <a:schemeClr val="dk1"/>
                          </a:solidFill>
                          <a:effectLst/>
                          <a:latin typeface="+mn-lt"/>
                          <a:ea typeface="+mn-ea"/>
                          <a:cs typeface="+mn-cs"/>
                        </a:rPr>
                        <a:t>변호인의 독립소송행위권</a:t>
                      </a:r>
                      <a:r>
                        <a:rPr lang="en-US" altLang="ko-KR" sz="1600" b="1" i="0" kern="1200" dirty="0">
                          <a:solidFill>
                            <a:schemeClr val="dk1"/>
                          </a:solidFill>
                          <a:effectLst/>
                          <a:latin typeface="+mn-lt"/>
                          <a:ea typeface="+mn-ea"/>
                          <a:cs typeface="+mn-cs"/>
                        </a:rPr>
                        <a:t>)</a:t>
                      </a:r>
                      <a:r>
                        <a:rPr lang="ko-KR" altLang="en-US" sz="1600" b="0" i="0" kern="1200" dirty="0">
                          <a:solidFill>
                            <a:schemeClr val="dk1"/>
                          </a:solidFill>
                          <a:effectLst/>
                          <a:latin typeface="+mn-lt"/>
                          <a:ea typeface="+mn-ea"/>
                          <a:cs typeface="+mn-cs"/>
                        </a:rPr>
                        <a:t> 변호인은 독립하여 소송행위를 할 수 있다</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단</a:t>
                      </a:r>
                      <a:r>
                        <a:rPr lang="en-US" altLang="ko-KR" sz="1600" b="0" i="0" kern="1200" dirty="0">
                          <a:solidFill>
                            <a:schemeClr val="dk1"/>
                          </a:solidFill>
                          <a:effectLst/>
                          <a:latin typeface="+mn-lt"/>
                          <a:ea typeface="+mn-ea"/>
                          <a:cs typeface="+mn-cs"/>
                        </a:rPr>
                        <a:t>, </a:t>
                      </a:r>
                      <a:r>
                        <a:rPr lang="ko-KR" altLang="en-US" sz="1600" b="0" i="0" kern="1200" dirty="0">
                          <a:solidFill>
                            <a:schemeClr val="dk1"/>
                          </a:solidFill>
                          <a:effectLst/>
                          <a:latin typeface="+mn-lt"/>
                          <a:ea typeface="+mn-ea"/>
                          <a:cs typeface="+mn-cs"/>
                        </a:rPr>
                        <a:t>법률에 다른 규정이 있는 때에는 예외로 한다</a:t>
                      </a:r>
                      <a:r>
                        <a:rPr lang="en-US" altLang="ko-KR" sz="1600" b="0" i="0" kern="1200" dirty="0">
                          <a:solidFill>
                            <a:schemeClr val="dk1"/>
                          </a:solidFill>
                          <a:effectLst/>
                          <a:latin typeface="+mn-lt"/>
                          <a:ea typeface="+mn-ea"/>
                          <a:cs typeface="+mn-cs"/>
                        </a:rPr>
                        <a:t>.</a:t>
                      </a:r>
                      <a:endParaRPr lang="en-US" altLang="ko-KR" sz="16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bl>
          </a:graphicData>
        </a:graphic>
      </p:graphicFrame>
      <p:sp>
        <p:nvSpPr>
          <p:cNvPr id="5" name="텍스트 개체 틀 4">
            <a:extLst>
              <a:ext uri="{FF2B5EF4-FFF2-40B4-BE49-F238E27FC236}">
                <a16:creationId xmlns:a16="http://schemas.microsoft.com/office/drawing/2014/main" id="{575FD5EC-66BB-4312-9EA2-300D70667929}"/>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0070336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대리인</a:t>
            </a:r>
            <a:r>
              <a:rPr lang="en-US" altLang="ko-KR" dirty="0"/>
              <a:t>(Agent)</a:t>
            </a:r>
            <a:r>
              <a:rPr lang="ko-KR" altLang="en-US" dirty="0"/>
              <a:t>과 위임인</a:t>
            </a:r>
            <a:r>
              <a:rPr lang="en-US" altLang="ko-KR" dirty="0"/>
              <a:t>/</a:t>
            </a:r>
            <a:r>
              <a:rPr lang="ko-KR" altLang="en-US" dirty="0"/>
              <a:t>수임인</a:t>
            </a:r>
          </a:p>
        </p:txBody>
      </p:sp>
      <p:sp>
        <p:nvSpPr>
          <p:cNvPr id="2" name="내용 개체 틀 1"/>
          <p:cNvSpPr>
            <a:spLocks noGrp="1"/>
          </p:cNvSpPr>
          <p:nvPr>
            <p:ph idx="1"/>
          </p:nvPr>
        </p:nvSpPr>
        <p:spPr/>
        <p:txBody>
          <a:bodyPr/>
          <a:lstStyle/>
          <a:p>
            <a:r>
              <a:rPr lang="ko-KR" altLang="en-US" dirty="0"/>
              <a:t>민법 상 위임계약</a:t>
            </a:r>
            <a:endParaRPr lang="en-US" altLang="ko-KR" dirty="0"/>
          </a:p>
          <a:p>
            <a:endParaRPr lang="en-US" altLang="ko-KR" dirty="0"/>
          </a:p>
          <a:p>
            <a:endParaRPr lang="en-US" altLang="ko-KR" dirty="0"/>
          </a:p>
          <a:p>
            <a:endParaRPr lang="en-US" altLang="ko-KR" dirty="0"/>
          </a:p>
          <a:p>
            <a:endParaRPr lang="en-US" altLang="ko-KR" dirty="0"/>
          </a:p>
          <a:p>
            <a:endParaRPr lang="en-US" altLang="ko-KR" dirty="0"/>
          </a:p>
        </p:txBody>
      </p:sp>
      <p:graphicFrame>
        <p:nvGraphicFramePr>
          <p:cNvPr id="8" name="표 7"/>
          <p:cNvGraphicFramePr>
            <a:graphicFrameLocks noGrp="1"/>
          </p:cNvGraphicFramePr>
          <p:nvPr/>
        </p:nvGraphicFramePr>
        <p:xfrm>
          <a:off x="169339" y="1210436"/>
          <a:ext cx="9621962" cy="1645920"/>
        </p:xfrm>
        <a:graphic>
          <a:graphicData uri="http://schemas.openxmlformats.org/drawingml/2006/table">
            <a:tbl>
              <a:tblPr firstRow="1" bandRow="1">
                <a:tableStyleId>{5C22544A-7EE6-4342-B048-85BDC9FD1C3A}</a:tableStyleId>
              </a:tblPr>
              <a:tblGrid>
                <a:gridCol w="1399285">
                  <a:extLst>
                    <a:ext uri="{9D8B030D-6E8A-4147-A177-3AD203B41FA5}">
                      <a16:colId xmlns:a16="http://schemas.microsoft.com/office/drawing/2014/main" val="454495125"/>
                    </a:ext>
                  </a:extLst>
                </a:gridCol>
                <a:gridCol w="8222677">
                  <a:extLst>
                    <a:ext uri="{9D8B030D-6E8A-4147-A177-3AD203B41FA5}">
                      <a16:colId xmlns:a16="http://schemas.microsoft.com/office/drawing/2014/main" val="958824838"/>
                    </a:ext>
                  </a:extLst>
                </a:gridCol>
              </a:tblGrid>
              <a:tr h="245720">
                <a:tc>
                  <a:txBody>
                    <a:bodyPr/>
                    <a:lstStyle/>
                    <a:p>
                      <a:pPr latinLnBrk="1"/>
                      <a:r>
                        <a:rPr lang="ko-KR" altLang="en-US" sz="1800" dirty="0">
                          <a:latin typeface="+mn-ea"/>
                          <a:ea typeface="+mn-ea"/>
                        </a:rPr>
                        <a:t>항목</a:t>
                      </a:r>
                    </a:p>
                  </a:txBody>
                  <a:tcPr/>
                </a:tc>
                <a:tc>
                  <a:txBody>
                    <a:bodyPr/>
                    <a:lstStyle/>
                    <a:p>
                      <a:pPr latinLnBrk="1"/>
                      <a:r>
                        <a:rPr lang="ko-KR" altLang="en-US" sz="1800" dirty="0">
                          <a:latin typeface="+mn-ea"/>
                          <a:ea typeface="+mn-ea"/>
                        </a:rPr>
                        <a:t>민법</a:t>
                      </a:r>
                    </a:p>
                  </a:txBody>
                  <a:tcPr/>
                </a:tc>
                <a:extLst>
                  <a:ext uri="{0D108BD9-81ED-4DB2-BD59-A6C34878D82A}">
                    <a16:rowId xmlns:a16="http://schemas.microsoft.com/office/drawing/2014/main" val="10000"/>
                  </a:ext>
                </a:extLst>
              </a:tr>
              <a:tr h="0">
                <a:tc>
                  <a:txBody>
                    <a:bodyPr/>
                    <a:lstStyle/>
                    <a:p>
                      <a:r>
                        <a:rPr lang="ko-KR" altLang="en-US" sz="1800" b="0" i="0" kern="1200" dirty="0">
                          <a:solidFill>
                            <a:schemeClr val="dk1"/>
                          </a:solidFill>
                          <a:effectLst/>
                          <a:latin typeface="+mn-ea"/>
                          <a:ea typeface="+mn-ea"/>
                          <a:cs typeface="+mn-cs"/>
                        </a:rPr>
                        <a:t>위임</a:t>
                      </a:r>
                      <a:endParaRPr lang="en-US" altLang="ko-KR" sz="1800" b="0" i="0" kern="1200" dirty="0">
                        <a:solidFill>
                          <a:schemeClr val="dk1"/>
                        </a:solidFill>
                        <a:effectLst/>
                        <a:latin typeface="+mn-ea"/>
                        <a:ea typeface="+mn-ea"/>
                        <a:cs typeface="+mn-cs"/>
                      </a:endParaRPr>
                    </a:p>
                    <a:p>
                      <a:endParaRPr lang="en-US" altLang="ko-KR" sz="1800" b="0" i="0" kern="1200" dirty="0">
                        <a:solidFill>
                          <a:schemeClr val="dk1"/>
                        </a:solidFill>
                        <a:effectLst/>
                        <a:latin typeface="+mn-ea"/>
                        <a:ea typeface="+mn-ea"/>
                        <a:cs typeface="+mn-cs"/>
                      </a:endParaRPr>
                    </a:p>
                  </a:txBody>
                  <a:tcPr/>
                </a:tc>
                <a:tc>
                  <a:txBody>
                    <a:bodyPr/>
                    <a:lstStyle/>
                    <a:p>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680</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위임의 의의</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위임은 당사자 일방이 상대방에 대하여 사무의 처리를 위탁하고 상대방이 이를 승낙함으로써 그 효력이 생긴다</a:t>
                      </a:r>
                      <a:r>
                        <a:rPr lang="en-US" altLang="ko-KR" sz="1800" b="0" i="0" kern="1200" dirty="0">
                          <a:solidFill>
                            <a:schemeClr val="dk1"/>
                          </a:solidFill>
                          <a:effectLst/>
                          <a:latin typeface="+mn-lt"/>
                          <a:ea typeface="+mn-ea"/>
                          <a:cs typeface="+mn-cs"/>
                        </a:rPr>
                        <a:t>.</a:t>
                      </a:r>
                      <a:endParaRPr lang="en-US" altLang="ko-KR"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188542141"/>
                  </a:ext>
                </a:extLst>
              </a:tr>
              <a:tr h="370332">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0" i="0" kern="1200" dirty="0">
                          <a:solidFill>
                            <a:schemeClr val="dk1"/>
                          </a:solidFill>
                          <a:effectLst/>
                          <a:latin typeface="+mn-ea"/>
                          <a:ea typeface="+mn-ea"/>
                          <a:cs typeface="+mn-cs"/>
                        </a:rPr>
                        <a:t>수임인의 의무</a:t>
                      </a:r>
                      <a:endParaRPr lang="en-US" altLang="ko-KR" sz="1800" b="0" i="0" kern="1200" dirty="0">
                        <a:solidFill>
                          <a:schemeClr val="dk1"/>
                        </a:solidFill>
                        <a:effectLst/>
                        <a:latin typeface="+mn-ea"/>
                        <a:ea typeface="+mn-ea"/>
                        <a:cs typeface="+mn-cs"/>
                      </a:endParaRPr>
                    </a:p>
                  </a:txBody>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b="1" i="0" kern="1200" dirty="0">
                          <a:solidFill>
                            <a:schemeClr val="dk1"/>
                          </a:solidFill>
                          <a:effectLst/>
                          <a:latin typeface="+mn-lt"/>
                          <a:ea typeface="+mn-ea"/>
                          <a:cs typeface="+mn-cs"/>
                        </a:rPr>
                        <a:t>제</a:t>
                      </a:r>
                      <a:r>
                        <a:rPr lang="en-US" altLang="ko-KR" sz="1800" b="1" i="0" kern="1200" dirty="0">
                          <a:solidFill>
                            <a:schemeClr val="dk1"/>
                          </a:solidFill>
                          <a:effectLst/>
                          <a:latin typeface="+mn-lt"/>
                          <a:ea typeface="+mn-ea"/>
                          <a:cs typeface="+mn-cs"/>
                        </a:rPr>
                        <a:t>681</a:t>
                      </a:r>
                      <a:r>
                        <a:rPr lang="ko-KR" altLang="en-US" sz="1800" b="1" i="0" kern="1200" dirty="0">
                          <a:solidFill>
                            <a:schemeClr val="dk1"/>
                          </a:solidFill>
                          <a:effectLst/>
                          <a:latin typeface="+mn-lt"/>
                          <a:ea typeface="+mn-ea"/>
                          <a:cs typeface="+mn-cs"/>
                        </a:rPr>
                        <a:t>조</a:t>
                      </a:r>
                      <a:r>
                        <a:rPr lang="en-US" altLang="ko-KR" sz="1800" b="1" i="0" kern="1200" dirty="0">
                          <a:solidFill>
                            <a:schemeClr val="dk1"/>
                          </a:solidFill>
                          <a:effectLst/>
                          <a:latin typeface="+mn-lt"/>
                          <a:ea typeface="+mn-ea"/>
                          <a:cs typeface="+mn-cs"/>
                        </a:rPr>
                        <a:t>(</a:t>
                      </a:r>
                      <a:r>
                        <a:rPr lang="ko-KR" altLang="en-US" sz="1800" b="1" i="0" kern="1200" dirty="0">
                          <a:solidFill>
                            <a:schemeClr val="dk1"/>
                          </a:solidFill>
                          <a:effectLst/>
                          <a:latin typeface="+mn-lt"/>
                          <a:ea typeface="+mn-ea"/>
                          <a:cs typeface="+mn-cs"/>
                        </a:rPr>
                        <a:t>수임인의 선관의무</a:t>
                      </a:r>
                      <a:r>
                        <a:rPr lang="en-US" altLang="ko-KR" sz="1800" b="1" i="0" kern="1200" dirty="0">
                          <a:solidFill>
                            <a:schemeClr val="dk1"/>
                          </a:solidFill>
                          <a:effectLst/>
                          <a:latin typeface="+mn-lt"/>
                          <a:ea typeface="+mn-ea"/>
                          <a:cs typeface="+mn-cs"/>
                        </a:rPr>
                        <a:t>)</a:t>
                      </a:r>
                      <a:r>
                        <a:rPr lang="ko-KR" altLang="en-US" sz="1800" b="0" i="0" kern="1200" dirty="0">
                          <a:solidFill>
                            <a:schemeClr val="dk1"/>
                          </a:solidFill>
                          <a:effectLst/>
                          <a:latin typeface="+mn-lt"/>
                          <a:ea typeface="+mn-ea"/>
                          <a:cs typeface="+mn-cs"/>
                        </a:rPr>
                        <a:t> 수임인은 위임의 본지에 따라 선량한 관리자의 주의로써 위임사무를 처리하여야 한다</a:t>
                      </a:r>
                      <a:r>
                        <a:rPr lang="en-US" altLang="ko-KR" sz="1800" b="0" i="0" kern="1200" dirty="0">
                          <a:solidFill>
                            <a:schemeClr val="dk1"/>
                          </a:solidFill>
                          <a:effectLst/>
                          <a:latin typeface="+mn-lt"/>
                          <a:ea typeface="+mn-ea"/>
                          <a:cs typeface="+mn-cs"/>
                        </a:rPr>
                        <a:t>.</a:t>
                      </a:r>
                      <a:endParaRPr lang="en-US" altLang="ko-KR" sz="1800" b="0" i="0" kern="1200" dirty="0">
                        <a:solidFill>
                          <a:schemeClr val="dk1"/>
                        </a:solidFill>
                        <a:effectLst/>
                        <a:latin typeface="+mn-ea"/>
                        <a:ea typeface="+mn-ea"/>
                        <a:cs typeface="+mn-cs"/>
                      </a:endParaRPr>
                    </a:p>
                  </a:txBody>
                  <a:tcPr/>
                </a:tc>
                <a:extLst>
                  <a:ext uri="{0D108BD9-81ED-4DB2-BD59-A6C34878D82A}">
                    <a16:rowId xmlns:a16="http://schemas.microsoft.com/office/drawing/2014/main" val="1590553275"/>
                  </a:ext>
                </a:extLst>
              </a:tr>
            </a:tbl>
          </a:graphicData>
        </a:graphic>
      </p:graphicFrame>
      <p:sp>
        <p:nvSpPr>
          <p:cNvPr id="5" name="텍스트 개체 틀 4">
            <a:extLst>
              <a:ext uri="{FF2B5EF4-FFF2-40B4-BE49-F238E27FC236}">
                <a16:creationId xmlns:a16="http://schemas.microsoft.com/office/drawing/2014/main" id="{17354182-9638-478C-8462-BDA7CE787C33}"/>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421336404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인공지능에 의한 차별</a:t>
            </a:r>
            <a:r>
              <a:rPr lang="en-US" altLang="ko-KR" dirty="0"/>
              <a:t>, </a:t>
            </a:r>
            <a:r>
              <a:rPr lang="ko-KR" altLang="en-US" dirty="0"/>
              <a:t>편향성</a:t>
            </a:r>
            <a:r>
              <a:rPr lang="en-US" altLang="ko-KR" dirty="0"/>
              <a:t>, </a:t>
            </a:r>
            <a:r>
              <a:rPr lang="ko-KR" altLang="en-US" dirty="0"/>
              <a:t>투명성 문제</a:t>
            </a:r>
          </a:p>
        </p:txBody>
      </p:sp>
      <p:sp>
        <p:nvSpPr>
          <p:cNvPr id="6" name="텍스트 개체 틀 5"/>
          <p:cNvSpPr>
            <a:spLocks noGrp="1"/>
          </p:cNvSpPr>
          <p:nvPr>
            <p:ph type="body" sz="quarter" idx="10"/>
          </p:nvPr>
        </p:nvSpPr>
        <p:spPr/>
        <p:txBody>
          <a:bodyPr/>
          <a:lstStyle/>
          <a:p>
            <a:endParaRPr lang="ko-KR" altLang="en-US" dirty="0"/>
          </a:p>
        </p:txBody>
      </p:sp>
      <p:sp>
        <p:nvSpPr>
          <p:cNvPr id="28" name="직사각형 27"/>
          <p:cNvSpPr/>
          <p:nvPr/>
        </p:nvSpPr>
        <p:spPr>
          <a:xfrm>
            <a:off x="35641" y="6012577"/>
            <a:ext cx="9850272" cy="584775"/>
          </a:xfrm>
          <a:prstGeom prst="rect">
            <a:avLst/>
          </a:prstGeom>
        </p:spPr>
        <p:txBody>
          <a:bodyPr wrap="square">
            <a:spAutoFit/>
          </a:bodyPr>
          <a:lstStyle/>
          <a:p>
            <a:r>
              <a:rPr lang="ko-KR" altLang="en-US" dirty="0"/>
              <a:t>출처 </a:t>
            </a:r>
            <a:r>
              <a:rPr lang="en-US" altLang="ko-KR" dirty="0"/>
              <a:t>: http://www.sciencemag.org/news/2017/05/qa-should-artificial-intelligence-be-legally-required-explain-itself</a:t>
            </a:r>
            <a:endParaRPr lang="ko-KR" altLang="en-US" dirty="0"/>
          </a:p>
        </p:txBody>
      </p:sp>
      <p:sp>
        <p:nvSpPr>
          <p:cNvPr id="2" name="TextBox 1"/>
          <p:cNvSpPr txBox="1"/>
          <p:nvPr/>
        </p:nvSpPr>
        <p:spPr>
          <a:xfrm>
            <a:off x="226068" y="684136"/>
            <a:ext cx="9469417" cy="5262979"/>
          </a:xfrm>
          <a:prstGeom prst="rect">
            <a:avLst/>
          </a:prstGeom>
          <a:noFill/>
          <a:ln>
            <a:solidFill>
              <a:schemeClr val="tx1"/>
            </a:solidFill>
          </a:ln>
        </p:spPr>
        <p:txBody>
          <a:bodyPr wrap="square" rtlCol="0">
            <a:spAutoFit/>
          </a:bodyPr>
          <a:lstStyle/>
          <a:p>
            <a:r>
              <a:rPr lang="en-US" altLang="ko-KR" sz="2400" b="1" dirty="0"/>
              <a:t>Q&amp;A: Should artificial intelligence be legally required to explain itself?</a:t>
            </a:r>
          </a:p>
          <a:p>
            <a:endParaRPr lang="en-US" altLang="ko-KR" dirty="0"/>
          </a:p>
          <a:p>
            <a:r>
              <a:rPr lang="en-US" altLang="ko-KR" b="1" dirty="0"/>
              <a:t>Q:</a:t>
            </a:r>
            <a:r>
              <a:rPr lang="en-US" altLang="ko-KR" dirty="0"/>
              <a:t> </a:t>
            </a:r>
            <a:r>
              <a:rPr lang="en-US" altLang="ko-KR" b="1" dirty="0"/>
              <a:t>In what areas is transparency needed? </a:t>
            </a:r>
          </a:p>
          <a:p>
            <a:endParaRPr lang="en-US" altLang="ko-KR" b="1" dirty="0"/>
          </a:p>
          <a:p>
            <a:r>
              <a:rPr lang="en-US" altLang="ko-KR" b="1" dirty="0"/>
              <a:t>A:</a:t>
            </a:r>
            <a:r>
              <a:rPr lang="en-US" altLang="ko-KR" dirty="0"/>
              <a:t>  Transparency is needed where technologies affect us in significant ways. Algorithms decide if individuals are legitimate candidates for </a:t>
            </a:r>
            <a:r>
              <a:rPr lang="en-US" altLang="ko-KR" b="1" u="sng" dirty="0"/>
              <a:t>mortgages, loans, or insurance</a:t>
            </a:r>
            <a:r>
              <a:rPr lang="en-US" altLang="ko-KR" dirty="0"/>
              <a:t>; they also determine interest rates and premiums. Algorithms make hiring decisions and decide if applicants can attend universities. St. George’s Hospital Medical School in London developed software for initial screening of applicants back in the 1970s. It was later </a:t>
            </a:r>
            <a:r>
              <a:rPr lang="en-US" altLang="ko-KR" b="1" dirty="0">
                <a:hlinkClick r:id="rId3"/>
              </a:rPr>
              <a:t>revealed</a:t>
            </a:r>
            <a:r>
              <a:rPr lang="en-US" altLang="ko-KR" dirty="0"/>
              <a:t> to show </a:t>
            </a:r>
            <a:r>
              <a:rPr lang="en-US" altLang="ko-KR" b="1" u="sng" dirty="0"/>
              <a:t>racial and gender discrimination</a:t>
            </a:r>
            <a:r>
              <a:rPr lang="en-US" altLang="ko-KR" dirty="0"/>
              <a:t>. Judges and the police use algorithms for </a:t>
            </a:r>
            <a:r>
              <a:rPr lang="en-US" altLang="ko-KR" b="1" u="sng" dirty="0"/>
              <a:t>sentencing, granting parole, and predictive policing</a:t>
            </a:r>
            <a:r>
              <a:rPr lang="en-US" altLang="ko-KR" dirty="0"/>
              <a:t>.</a:t>
            </a:r>
          </a:p>
          <a:p>
            <a:endParaRPr lang="en-US" altLang="ko-KR" dirty="0"/>
          </a:p>
          <a:p>
            <a:r>
              <a:rPr lang="en-US" altLang="ko-KR" b="1" dirty="0"/>
              <a:t>Q: Has enough been made of the fact that human decision-makers are also “black boxes”? </a:t>
            </a:r>
            <a:endParaRPr lang="en-US" altLang="ko-KR" dirty="0"/>
          </a:p>
          <a:p>
            <a:endParaRPr lang="en-US" altLang="ko-KR" b="1" dirty="0"/>
          </a:p>
          <a:p>
            <a:r>
              <a:rPr lang="en-US" altLang="ko-KR" b="1" dirty="0"/>
              <a:t>A:</a:t>
            </a:r>
            <a:r>
              <a:rPr lang="en-US" altLang="ko-KR" dirty="0"/>
              <a:t> Yes, humans often have prejudices that lead to discriminatory decisions, and we often have no way of knowing when and why people are biased. With machine learning we have the potential to make less biased decisions. But </a:t>
            </a:r>
            <a:r>
              <a:rPr lang="en-US" altLang="ko-KR" b="1" u="sng" dirty="0"/>
              <a:t>algorithms trained with biased data </a:t>
            </a:r>
            <a:r>
              <a:rPr lang="en-US" altLang="ko-KR" b="1" u="sng" dirty="0">
                <a:hlinkClick r:id="rId4"/>
              </a:rPr>
              <a:t>pick up and replicate these biases</a:t>
            </a:r>
            <a:r>
              <a:rPr lang="en-US" altLang="ko-KR" dirty="0"/>
              <a:t>, and develop new ones.</a:t>
            </a:r>
          </a:p>
          <a:p>
            <a:r>
              <a:rPr lang="en-US" altLang="ko-KR" dirty="0"/>
              <a:t> </a:t>
            </a:r>
          </a:p>
        </p:txBody>
      </p:sp>
    </p:spTree>
    <p:extLst>
      <p:ext uri="{BB962C8B-B14F-4D97-AF65-F5344CB8AC3E}">
        <p14:creationId xmlns:p14="http://schemas.microsoft.com/office/powerpoint/2010/main" val="27956981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79781" y="5855162"/>
            <a:ext cx="6028596" cy="832147"/>
            <a:chOff x="230339" y="4719845"/>
            <a:chExt cx="6028596" cy="832147"/>
          </a:xfrm>
        </p:grpSpPr>
        <p:sp>
          <p:nvSpPr>
            <p:cNvPr id="4" name="직사각형 3"/>
            <p:cNvSpPr/>
            <p:nvPr/>
          </p:nvSpPr>
          <p:spPr>
            <a:xfrm>
              <a:off x="249389" y="5090327"/>
              <a:ext cx="6009546" cy="461665"/>
            </a:xfrm>
            <a:prstGeom prst="rect">
              <a:avLst/>
            </a:prstGeom>
          </p:spPr>
          <p:txBody>
            <a:bodyPr wrap="square" anchor="b">
              <a:spAutoFit/>
            </a:bodyPr>
            <a:lstStyle/>
            <a:p>
              <a:r>
                <a:rPr lang="ko-KR" altLang="en-US" sz="1200" dirty="0">
                  <a:latin typeface="맑은 고딕" panose="020B0503020000020004" pitchFamily="50" charset="-127"/>
                  <a:ea typeface="맑은 고딕" panose="020B0503020000020004" pitchFamily="50" charset="-127"/>
                </a:rPr>
                <a:t>경기도 성남시 분당구 대왕판교로 </a:t>
              </a:r>
              <a:r>
                <a:rPr lang="en-US" altLang="ko-KR" sz="1200" dirty="0">
                  <a:latin typeface="맑은 고딕" panose="020B0503020000020004" pitchFamily="50" charset="-127"/>
                  <a:ea typeface="맑은 고딕" panose="020B0503020000020004" pitchFamily="50" charset="-127"/>
                </a:rPr>
                <a:t>712</a:t>
              </a:r>
            </a:p>
            <a:p>
              <a:r>
                <a:rPr lang="en-US" altLang="ko-KR" sz="1200" dirty="0">
                  <a:latin typeface="맑은 고딕" panose="020B0503020000020004" pitchFamily="50" charset="-127"/>
                  <a:ea typeface="맑은 고딕" panose="020B0503020000020004" pitchFamily="50" charset="-127"/>
                </a:rPr>
                <a:t>www.SPRi.kr   T. 031-739-7300   F. 031-739-7199</a:t>
              </a:r>
              <a:endParaRPr lang="ko-KR" altLang="en-US" sz="1200" dirty="0">
                <a:latin typeface="맑은 고딕" panose="020B0503020000020004" pitchFamily="50" charset="-127"/>
                <a:ea typeface="맑은 고딕" panose="020B0503020000020004" pitchFamily="50" charset="-127"/>
              </a:endParaRPr>
            </a:p>
          </p:txBody>
        </p:sp>
        <p:sp>
          <p:nvSpPr>
            <p:cNvPr id="23" name="직사각형 22"/>
            <p:cNvSpPr/>
            <p:nvPr/>
          </p:nvSpPr>
          <p:spPr>
            <a:xfrm>
              <a:off x="230339" y="4719845"/>
              <a:ext cx="6009546" cy="425245"/>
            </a:xfrm>
            <a:prstGeom prst="rect">
              <a:avLst/>
            </a:prstGeom>
          </p:spPr>
          <p:txBody>
            <a:bodyPr wrap="square" anchor="b">
              <a:spAutoFit/>
            </a:bodyPr>
            <a:lstStyle/>
            <a:p>
              <a:pPr>
                <a:lnSpc>
                  <a:spcPct val="120000"/>
                </a:lnSpc>
              </a:pPr>
              <a:r>
                <a:rPr lang="ko-KR" altLang="en-US" sz="2000" b="1" dirty="0">
                  <a:latin typeface="맑은 고딕" panose="020B0503020000020004" pitchFamily="50" charset="-127"/>
                  <a:ea typeface="맑은 고딕" panose="020B0503020000020004" pitchFamily="50" charset="-127"/>
                </a:rPr>
                <a:t>소프트웨어정책연구소</a:t>
              </a:r>
              <a:endParaRPr lang="ko-KR" altLang="en-US" sz="1400" dirty="0">
                <a:latin typeface="맑은 고딕" panose="020B0503020000020004" pitchFamily="50" charset="-127"/>
                <a:ea typeface="맑은 고딕" panose="020B0503020000020004" pitchFamily="50" charset="-127"/>
              </a:endParaRPr>
            </a:p>
          </p:txBody>
        </p:sp>
      </p:grpSp>
      <p:sp>
        <p:nvSpPr>
          <p:cNvPr id="2" name="TextBox 1"/>
          <p:cNvSpPr txBox="1"/>
          <p:nvPr/>
        </p:nvSpPr>
        <p:spPr>
          <a:xfrm>
            <a:off x="1681072" y="764704"/>
            <a:ext cx="6584296" cy="1600438"/>
          </a:xfrm>
          <a:prstGeom prst="rect">
            <a:avLst/>
          </a:prstGeom>
          <a:noFill/>
        </p:spPr>
        <p:txBody>
          <a:bodyPr wrap="square" rtlCol="0">
            <a:spAutoFit/>
          </a:bodyPr>
          <a:lstStyle/>
          <a:p>
            <a:pPr algn="ctr"/>
            <a:r>
              <a:rPr lang="ko-KR" altLang="en-US" sz="4400" b="1" dirty="0">
                <a:latin typeface="맑은 고딕" panose="020B0503020000020004" pitchFamily="50" charset="-127"/>
                <a:ea typeface="맑은 고딕" panose="020B0503020000020004" pitchFamily="50" charset="-127"/>
              </a:rPr>
              <a:t>산업과 사회의 </a:t>
            </a:r>
            <a:r>
              <a:rPr lang="ko-KR" altLang="en-US" sz="5400" b="1" dirty="0">
                <a:solidFill>
                  <a:srgbClr val="FF6600"/>
                </a:solidFill>
                <a:latin typeface="맑은 고딕" panose="020B0503020000020004" pitchFamily="50" charset="-127"/>
                <a:ea typeface="맑은 고딕" panose="020B0503020000020004" pitchFamily="50" charset="-127"/>
              </a:rPr>
              <a:t>변화</a:t>
            </a:r>
            <a:r>
              <a:rPr lang="ko-KR" altLang="en-US" sz="4400" b="1" dirty="0">
                <a:latin typeface="맑은 고딕" panose="020B0503020000020004" pitchFamily="50" charset="-127"/>
                <a:ea typeface="맑은 고딕" panose="020B0503020000020004" pitchFamily="50" charset="-127"/>
              </a:rPr>
              <a:t>를 </a:t>
            </a:r>
            <a:endParaRPr lang="en-US" altLang="ko-KR" sz="4400" b="1" dirty="0">
              <a:latin typeface="맑은 고딕" panose="020B0503020000020004" pitchFamily="50" charset="-127"/>
              <a:ea typeface="맑은 고딕" panose="020B0503020000020004" pitchFamily="50" charset="-127"/>
            </a:endParaRPr>
          </a:p>
          <a:p>
            <a:pPr algn="ctr"/>
            <a:r>
              <a:rPr lang="ko-KR" altLang="en-US" sz="4400" b="1" dirty="0">
                <a:latin typeface="맑은 고딕" panose="020B0503020000020004" pitchFamily="50" charset="-127"/>
                <a:ea typeface="맑은 고딕" panose="020B0503020000020004" pitchFamily="50" charset="-127"/>
              </a:rPr>
              <a:t>선도하는 정책개발</a:t>
            </a:r>
          </a:p>
        </p:txBody>
      </p:sp>
      <p:grpSp>
        <p:nvGrpSpPr>
          <p:cNvPr id="8" name="그룹 7"/>
          <p:cNvGrpSpPr/>
          <p:nvPr/>
        </p:nvGrpSpPr>
        <p:grpSpPr>
          <a:xfrm>
            <a:off x="560512" y="4368140"/>
            <a:ext cx="8948540" cy="1080120"/>
            <a:chOff x="344488" y="2852936"/>
            <a:chExt cx="10369280" cy="1469693"/>
          </a:xfrm>
        </p:grpSpPr>
        <p:pic>
          <p:nvPicPr>
            <p:cNvPr id="5" name="그림 4"/>
            <p:cNvPicPr>
              <a:picLocks noChangeAspect="1"/>
            </p:cNvPicPr>
            <p:nvPr/>
          </p:nvPicPr>
          <p:blipFill>
            <a:blip r:embed="rId2"/>
            <a:stretch>
              <a:fillRect/>
            </a:stretch>
          </p:blipFill>
          <p:spPr>
            <a:xfrm>
              <a:off x="344488" y="2852936"/>
              <a:ext cx="5180665" cy="1469692"/>
            </a:xfrm>
            <a:prstGeom prst="rect">
              <a:avLst/>
            </a:prstGeom>
          </p:spPr>
        </p:pic>
        <p:pic>
          <p:nvPicPr>
            <p:cNvPr id="7" name="그림 6"/>
            <p:cNvPicPr>
              <a:picLocks noChangeAspect="1"/>
            </p:cNvPicPr>
            <p:nvPr/>
          </p:nvPicPr>
          <p:blipFill>
            <a:blip r:embed="rId3"/>
            <a:stretch>
              <a:fillRect/>
            </a:stretch>
          </p:blipFill>
          <p:spPr>
            <a:xfrm>
              <a:off x="5533104" y="2852937"/>
              <a:ext cx="5180664" cy="1469692"/>
            </a:xfrm>
            <a:prstGeom prst="rect">
              <a:avLst/>
            </a:prstGeom>
          </p:spPr>
        </p:pic>
      </p:grpSp>
      <p:pic>
        <p:nvPicPr>
          <p:cNvPr id="9" name="그림 8"/>
          <p:cNvPicPr>
            <a:picLocks noChangeAspect="1"/>
          </p:cNvPicPr>
          <p:nvPr/>
        </p:nvPicPr>
        <p:blipFill>
          <a:blip r:embed="rId4"/>
          <a:stretch>
            <a:fillRect/>
          </a:stretch>
        </p:blipFill>
        <p:spPr>
          <a:xfrm>
            <a:off x="1688858" y="2348881"/>
            <a:ext cx="6749125" cy="1998344"/>
          </a:xfrm>
          <a:prstGeom prst="rect">
            <a:avLst/>
          </a:prstGeom>
        </p:spPr>
      </p:pic>
    </p:spTree>
    <p:extLst>
      <p:ext uri="{BB962C8B-B14F-4D97-AF65-F5344CB8AC3E}">
        <p14:creationId xmlns:p14="http://schemas.microsoft.com/office/powerpoint/2010/main" val="39483654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인간적 행위와 합리적 행위</a:t>
            </a:r>
          </a:p>
        </p:txBody>
      </p:sp>
      <p:sp>
        <p:nvSpPr>
          <p:cNvPr id="7" name="내용 개체 틀 1"/>
          <p:cNvSpPr>
            <a:spLocks noGrp="1"/>
          </p:cNvSpPr>
          <p:nvPr>
            <p:ph idx="1"/>
          </p:nvPr>
        </p:nvSpPr>
        <p:spPr>
          <a:xfrm>
            <a:off x="1796" y="620687"/>
            <a:ext cx="9904204" cy="6237313"/>
          </a:xfrm>
        </p:spPr>
        <p:txBody>
          <a:bodyPr/>
          <a:lstStyle/>
          <a:p>
            <a:r>
              <a:rPr lang="ko-KR" altLang="en-US" dirty="0"/>
              <a:t>현재의 인공지능 </a:t>
            </a:r>
            <a:r>
              <a:rPr lang="ko-KR" altLang="en-US" dirty="0" err="1"/>
              <a:t>구현방향과</a:t>
            </a:r>
            <a:r>
              <a:rPr lang="ko-KR" altLang="en-US" dirty="0"/>
              <a:t> 비슷한 접근방식</a:t>
            </a:r>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aphicFrame>
        <p:nvGraphicFramePr>
          <p:cNvPr id="8" name="표 7"/>
          <p:cNvGraphicFramePr>
            <a:graphicFrameLocks noGrp="1"/>
          </p:cNvGraphicFramePr>
          <p:nvPr>
            <p:extLst>
              <p:ext uri="{D42A27DB-BD31-4B8C-83A1-F6EECF244321}">
                <p14:modId xmlns:p14="http://schemas.microsoft.com/office/powerpoint/2010/main" val="3019048890"/>
              </p:ext>
            </p:extLst>
          </p:nvPr>
        </p:nvGraphicFramePr>
        <p:xfrm>
          <a:off x="155575" y="1224438"/>
          <a:ext cx="9567115" cy="5394960"/>
        </p:xfrm>
        <a:graphic>
          <a:graphicData uri="http://schemas.openxmlformats.org/drawingml/2006/table">
            <a:tbl>
              <a:tblPr firstRow="1" bandRow="1">
                <a:tableStyleId>{5C22544A-7EE6-4342-B048-85BDC9FD1C3A}</a:tableStyleId>
              </a:tblPr>
              <a:tblGrid>
                <a:gridCol w="698884">
                  <a:extLst>
                    <a:ext uri="{9D8B030D-6E8A-4147-A177-3AD203B41FA5}">
                      <a16:colId xmlns:a16="http://schemas.microsoft.com/office/drawing/2014/main" val="3462307532"/>
                    </a:ext>
                  </a:extLst>
                </a:gridCol>
                <a:gridCol w="4252051">
                  <a:extLst>
                    <a:ext uri="{9D8B030D-6E8A-4147-A177-3AD203B41FA5}">
                      <a16:colId xmlns:a16="http://schemas.microsoft.com/office/drawing/2014/main" val="20000"/>
                    </a:ext>
                  </a:extLst>
                </a:gridCol>
                <a:gridCol w="4616180">
                  <a:extLst>
                    <a:ext uri="{9D8B030D-6E8A-4147-A177-3AD203B41FA5}">
                      <a16:colId xmlns:a16="http://schemas.microsoft.com/office/drawing/2014/main" val="20001"/>
                    </a:ext>
                  </a:extLst>
                </a:gridCol>
              </a:tblGrid>
              <a:tr h="161567">
                <a:tc>
                  <a:txBody>
                    <a:bodyPr/>
                    <a:lstStyle/>
                    <a:p>
                      <a:pPr latinLnBrk="1"/>
                      <a:endParaRPr lang="ko-KR" altLang="en-US" sz="1800" dirty="0"/>
                    </a:p>
                  </a:txBody>
                  <a:tcPr/>
                </a:tc>
                <a:tc>
                  <a:txBody>
                    <a:bodyPr/>
                    <a:lstStyle/>
                    <a:p>
                      <a:pPr latinLnBrk="1"/>
                      <a:r>
                        <a:rPr lang="ko-KR" altLang="en-US" sz="1800" dirty="0"/>
                        <a:t>인간적 행위</a:t>
                      </a:r>
                    </a:p>
                  </a:txBody>
                  <a:tcPr/>
                </a:tc>
                <a:tc>
                  <a:txBody>
                    <a:bodyPr/>
                    <a:lstStyle/>
                    <a:p>
                      <a:pPr latinLnBrk="1"/>
                      <a:r>
                        <a:rPr lang="ko-KR" altLang="en-US" sz="1800" dirty="0"/>
                        <a:t>합리적 행위</a:t>
                      </a:r>
                    </a:p>
                  </a:txBody>
                  <a:tcPr/>
                </a:tc>
                <a:extLst>
                  <a:ext uri="{0D108BD9-81ED-4DB2-BD59-A6C34878D82A}">
                    <a16:rowId xmlns:a16="http://schemas.microsoft.com/office/drawing/2014/main" val="10000"/>
                  </a:ext>
                </a:extLst>
              </a:tr>
              <a:tr h="457200">
                <a:tc>
                  <a:txBody>
                    <a:bodyPr/>
                    <a:lstStyle/>
                    <a:p>
                      <a:pPr algn="ctr" latinLnBrk="1"/>
                      <a:r>
                        <a:rPr lang="ko-KR" altLang="en-US" sz="1800" i="0" dirty="0"/>
                        <a:t>목표</a:t>
                      </a:r>
                    </a:p>
                  </a:txBody>
                  <a:tcPr/>
                </a:tc>
                <a:tc>
                  <a:txBody>
                    <a:bodyPr/>
                    <a:lstStyle/>
                    <a:p>
                      <a:pPr latinLnBrk="1"/>
                      <a:r>
                        <a:rPr lang="ko-KR" altLang="en-US" sz="1800" dirty="0"/>
                        <a:t>튜링 검사 통과</a:t>
                      </a:r>
                      <a:endParaRPr lang="ko-KR" altLang="en-US" sz="1800" i="0" dirty="0"/>
                    </a:p>
                  </a:txBody>
                  <a:tcPr/>
                </a:tc>
                <a:tc>
                  <a:txBody>
                    <a:bodyPr/>
                    <a:lstStyle/>
                    <a:p>
                      <a:r>
                        <a:rPr lang="ko-KR" altLang="en-US" sz="1800" dirty="0"/>
                        <a:t>합리적 에이전트 접근방식</a:t>
                      </a:r>
                      <a:endParaRPr lang="en-US" altLang="ko-KR" sz="1800" dirty="0"/>
                    </a:p>
                  </a:txBody>
                  <a:tcPr/>
                </a:tc>
                <a:extLst>
                  <a:ext uri="{0D108BD9-81ED-4DB2-BD59-A6C34878D82A}">
                    <a16:rowId xmlns:a16="http://schemas.microsoft.com/office/drawing/2014/main" val="901686655"/>
                  </a:ext>
                </a:extLst>
              </a:tr>
              <a:tr h="457200">
                <a:tc rowSpan="2">
                  <a:txBody>
                    <a:bodyPr/>
                    <a:lstStyle/>
                    <a:p>
                      <a:pPr algn="ctr" latinLnBrk="1"/>
                      <a:r>
                        <a:rPr lang="ko-KR" altLang="en-US" sz="1800" i="0" dirty="0"/>
                        <a:t>내용</a:t>
                      </a:r>
                    </a:p>
                  </a:txBody>
                  <a:tcPr/>
                </a:tc>
                <a:tc>
                  <a:txBody>
                    <a:bodyPr/>
                    <a:lstStyle/>
                    <a:p>
                      <a:pPr algn="l" latinLnBrk="1"/>
                      <a:r>
                        <a:rPr lang="ko-KR" altLang="en-US" sz="1800" i="0" dirty="0" err="1"/>
                        <a:t>기본능력</a:t>
                      </a:r>
                      <a:endParaRPr lang="ko-KR" altLang="en-US" sz="1800" i="0" dirty="0"/>
                    </a:p>
                    <a:p>
                      <a:pPr latinLnBrk="1"/>
                      <a:endParaRPr lang="en-US" altLang="ko-KR" sz="1800" dirty="0"/>
                    </a:p>
                    <a:p>
                      <a:pPr latinLnBrk="1"/>
                      <a:r>
                        <a:rPr lang="en-US" altLang="ko-KR" sz="1800" dirty="0"/>
                        <a:t>1.</a:t>
                      </a:r>
                      <a:r>
                        <a:rPr lang="en-US" altLang="ko-KR" sz="1800" baseline="0" dirty="0"/>
                        <a:t> </a:t>
                      </a:r>
                      <a:r>
                        <a:rPr lang="ko-KR" altLang="en-US" sz="1800" baseline="0" dirty="0"/>
                        <a:t>성공적인 의사소통 위한 자연어 처리</a:t>
                      </a:r>
                      <a:endParaRPr lang="en-US" altLang="ko-KR" sz="1800" baseline="0" dirty="0"/>
                    </a:p>
                    <a:p>
                      <a:pPr latinLnBrk="1"/>
                      <a:r>
                        <a:rPr lang="en-US" altLang="ko-KR" sz="1800" i="0" baseline="0" dirty="0"/>
                        <a:t>2. </a:t>
                      </a:r>
                      <a:r>
                        <a:rPr lang="ko-KR" altLang="en-US" sz="1800" i="0" baseline="0" dirty="0"/>
                        <a:t>아는 것과 들은 것을 저장하는 지식 표현</a:t>
                      </a:r>
                      <a:r>
                        <a:rPr lang="en-US" altLang="ko-KR" sz="1800" i="0" baseline="0" dirty="0"/>
                        <a:t>(knowledge representation)</a:t>
                      </a:r>
                    </a:p>
                    <a:p>
                      <a:pPr latinLnBrk="1"/>
                      <a:r>
                        <a:rPr lang="en-US" altLang="ko-KR" sz="1800" i="0" baseline="0" dirty="0"/>
                        <a:t>3. </a:t>
                      </a:r>
                      <a:r>
                        <a:rPr lang="ko-KR" altLang="en-US" sz="1800" i="0" baseline="0" dirty="0"/>
                        <a:t>보유한 지식을 이용해서 질문에 답하거나 새로운 걸 추론하기 위한 </a:t>
                      </a:r>
                      <a:r>
                        <a:rPr lang="ko-KR" altLang="en-US" sz="1800" i="0" baseline="0" dirty="0" err="1"/>
                        <a:t>자동추론</a:t>
                      </a:r>
                      <a:r>
                        <a:rPr lang="en-US" altLang="ko-KR" sz="1800" i="0" baseline="0" dirty="0"/>
                        <a:t>(automated reasoning)</a:t>
                      </a:r>
                    </a:p>
                    <a:p>
                      <a:pPr latinLnBrk="1"/>
                      <a:r>
                        <a:rPr lang="en-US" altLang="ko-KR" sz="1800" i="0" baseline="0" dirty="0"/>
                        <a:t>4. </a:t>
                      </a:r>
                      <a:r>
                        <a:rPr lang="ko-KR" altLang="en-US" sz="1800" i="0" baseline="0" dirty="0"/>
                        <a:t>이전의 경험과 데이터에서 패턴들을 얻어내고 새로운 상황을 예측해 보는 </a:t>
                      </a:r>
                      <a:r>
                        <a:rPr lang="ko-KR" altLang="en-US" sz="1800" i="0" baseline="0" dirty="0" err="1"/>
                        <a:t>외삽법</a:t>
                      </a:r>
                      <a:r>
                        <a:rPr lang="en-US" altLang="ko-KR" sz="1800" i="0" baseline="0" dirty="0"/>
                        <a:t>(extrapolation)</a:t>
                      </a:r>
                      <a:r>
                        <a:rPr lang="ko-KR" altLang="en-US" sz="1800" i="0" baseline="0" dirty="0"/>
                        <a:t>을 실행하기 위한 기계 학습</a:t>
                      </a:r>
                      <a:endParaRPr lang="ko-KR" altLang="en-US" sz="1800" i="0" dirty="0"/>
                    </a:p>
                  </a:txBody>
                  <a:tcPr/>
                </a:tc>
                <a:tc>
                  <a:txBody>
                    <a:bodyPr/>
                    <a:lstStyle/>
                    <a:p>
                      <a:pPr marL="0" indent="0" algn="l">
                        <a:buNone/>
                      </a:pPr>
                      <a:r>
                        <a:rPr lang="ko-KR" altLang="en-US" sz="1800" dirty="0"/>
                        <a:t>목표 </a:t>
                      </a:r>
                      <a:r>
                        <a:rPr lang="en-US" altLang="ko-KR" sz="1800" dirty="0"/>
                        <a:t>: </a:t>
                      </a:r>
                      <a:r>
                        <a:rPr lang="ko-KR" altLang="en-US" sz="1800" dirty="0"/>
                        <a:t>불확실성이 존재하는 환경에서 </a:t>
                      </a:r>
                      <a:r>
                        <a:rPr lang="en-US" altLang="ko-KR" sz="1800" dirty="0"/>
                        <a:t>(</a:t>
                      </a:r>
                      <a:r>
                        <a:rPr lang="ko-KR" altLang="en-US" sz="1800" dirty="0"/>
                        <a:t>합리적으로</a:t>
                      </a:r>
                      <a:r>
                        <a:rPr lang="en-US" altLang="ko-KR" sz="1800" dirty="0"/>
                        <a:t>) </a:t>
                      </a:r>
                      <a:r>
                        <a:rPr lang="ko-KR" altLang="en-US" sz="1800" dirty="0" err="1"/>
                        <a:t>기대가능한</a:t>
                      </a:r>
                      <a:r>
                        <a:rPr lang="ko-KR" altLang="en-US" sz="1800" dirty="0"/>
                        <a:t> 최상의 결과를 내는 에이전트</a:t>
                      </a:r>
                      <a:endParaRPr lang="en-US" altLang="ko-KR" sz="1800" dirty="0"/>
                    </a:p>
                    <a:p>
                      <a:pPr marL="342900" indent="-342900" algn="l">
                        <a:buAutoNum type="arabicPeriod"/>
                      </a:pPr>
                      <a:endParaRPr lang="en-US" altLang="ko-KR" sz="1800" dirty="0"/>
                    </a:p>
                    <a:p>
                      <a:pPr marL="342900" indent="-342900" algn="l">
                        <a:buAutoNum type="arabicPeriod"/>
                      </a:pPr>
                      <a:r>
                        <a:rPr lang="ko-KR" altLang="en-US" sz="1800" dirty="0"/>
                        <a:t>자율적 작동</a:t>
                      </a:r>
                      <a:endParaRPr lang="en-US" altLang="ko-KR" sz="1800" dirty="0"/>
                    </a:p>
                    <a:p>
                      <a:pPr marL="342900" indent="-342900" algn="l">
                        <a:buAutoNum type="arabicPeriod"/>
                      </a:pPr>
                      <a:r>
                        <a:rPr lang="ko-KR" altLang="en-US" sz="1800" dirty="0"/>
                        <a:t>자신의 환경을 인지</a:t>
                      </a:r>
                      <a:endParaRPr lang="en-US" altLang="ko-KR" sz="1800" dirty="0"/>
                    </a:p>
                    <a:p>
                      <a:pPr marL="342900" indent="-342900" algn="l">
                        <a:buAutoNum type="arabicPeriod"/>
                      </a:pPr>
                      <a:r>
                        <a:rPr lang="ko-KR" altLang="en-US" sz="1800" dirty="0"/>
                        <a:t>장기간 행동을 유지</a:t>
                      </a:r>
                      <a:endParaRPr lang="en-US" altLang="ko-KR" sz="1800" dirty="0"/>
                    </a:p>
                    <a:p>
                      <a:pPr marL="342900" indent="-342900" algn="l">
                        <a:buAutoNum type="arabicPeriod"/>
                      </a:pPr>
                      <a:r>
                        <a:rPr lang="ko-KR" altLang="en-US" sz="1800" dirty="0"/>
                        <a:t>변화에 적응</a:t>
                      </a:r>
                      <a:endParaRPr lang="en-US" altLang="ko-KR" sz="1800" dirty="0"/>
                    </a:p>
                    <a:p>
                      <a:pPr marL="342900" indent="-342900" algn="l">
                        <a:buAutoNum type="arabicPeriod"/>
                      </a:pPr>
                      <a:r>
                        <a:rPr lang="ko-KR" altLang="en-US" sz="1800" dirty="0"/>
                        <a:t>목표를 만들고 추구</a:t>
                      </a:r>
                      <a:endParaRPr lang="en-US" altLang="ko-KR" sz="1800" dirty="0"/>
                    </a:p>
                    <a:p>
                      <a:pPr marL="342900" indent="-342900" algn="l">
                        <a:buAutoNum type="arabicPeriod"/>
                      </a:pPr>
                      <a:endParaRPr lang="en-US" altLang="ko-KR" sz="1800" dirty="0"/>
                    </a:p>
                  </a:txBody>
                  <a:tcPr/>
                </a:tc>
                <a:extLst>
                  <a:ext uri="{0D108BD9-81ED-4DB2-BD59-A6C34878D82A}">
                    <a16:rowId xmlns:a16="http://schemas.microsoft.com/office/drawing/2014/main" val="3736588692"/>
                  </a:ext>
                </a:extLst>
              </a:tr>
              <a:tr h="182880">
                <a:tc vMerge="1">
                  <a:txBody>
                    <a:bodyPr/>
                    <a:lstStyle/>
                    <a:p>
                      <a:pPr algn="ctr" latinLnBrk="1"/>
                      <a:endParaRPr lang="ko-KR" altLang="en-US" sz="1800" kern="1200" dirty="0">
                        <a:solidFill>
                          <a:schemeClr val="dk1"/>
                        </a:solidFill>
                        <a:latin typeface="+mn-lt"/>
                        <a:ea typeface="+mn-ea"/>
                        <a:cs typeface="+mn-cs"/>
                      </a:endParaRPr>
                    </a:p>
                  </a:txBody>
                  <a:tcPr>
                    <a:solidFill>
                      <a:srgbClr val="EFCFCC"/>
                    </a:solidFill>
                  </a:tcPr>
                </a:tc>
                <a:tc>
                  <a:txBody>
                    <a:bodyPr/>
                    <a:lstStyle/>
                    <a:p>
                      <a:pPr algn="l" latinLnBrk="1"/>
                      <a:r>
                        <a:rPr lang="ko-KR" altLang="en-US" sz="1800" kern="1200" dirty="0">
                          <a:solidFill>
                            <a:schemeClr val="dk1"/>
                          </a:solidFill>
                          <a:latin typeface="+mn-lt"/>
                          <a:ea typeface="+mn-ea"/>
                          <a:cs typeface="+mn-cs"/>
                        </a:rPr>
                        <a:t>완전튜링검사</a:t>
                      </a:r>
                      <a:endParaRPr lang="en-US" altLang="ko-KR" sz="1800" kern="1200" dirty="0">
                        <a:solidFill>
                          <a:schemeClr val="dk1"/>
                        </a:solidFill>
                        <a:latin typeface="+mn-lt"/>
                        <a:ea typeface="+mn-ea"/>
                        <a:cs typeface="+mn-cs"/>
                      </a:endParaRPr>
                    </a:p>
                    <a:p>
                      <a:pPr algn="l" latinLnBrk="1"/>
                      <a:endParaRPr lang="ko-KR" altLang="en-US" sz="1800" kern="1200" dirty="0">
                        <a:solidFill>
                          <a:schemeClr val="dk1"/>
                        </a:solidFill>
                        <a:latin typeface="+mn-lt"/>
                        <a:ea typeface="+mn-ea"/>
                        <a:cs typeface="+mn-cs"/>
                      </a:endParaRPr>
                    </a:p>
                    <a:p>
                      <a:pPr latinLnBrk="1"/>
                      <a:r>
                        <a:rPr lang="en-US" altLang="ko-KR" sz="1800" kern="1200" dirty="0">
                          <a:solidFill>
                            <a:schemeClr val="dk1"/>
                          </a:solidFill>
                          <a:latin typeface="+mn-lt"/>
                          <a:ea typeface="+mn-ea"/>
                          <a:cs typeface="+mn-cs"/>
                        </a:rPr>
                        <a:t>5. </a:t>
                      </a:r>
                      <a:r>
                        <a:rPr lang="ko-KR" altLang="en-US" sz="1800" kern="1200" dirty="0">
                          <a:solidFill>
                            <a:schemeClr val="dk1"/>
                          </a:solidFill>
                          <a:latin typeface="+mn-lt"/>
                          <a:ea typeface="+mn-ea"/>
                          <a:cs typeface="+mn-cs"/>
                        </a:rPr>
                        <a:t>물체를 인식하기 위한 컴퓨터 시각</a:t>
                      </a:r>
                      <a:endParaRPr lang="en-US" altLang="ko-KR" sz="1800" kern="1200" dirty="0">
                        <a:solidFill>
                          <a:schemeClr val="dk1"/>
                        </a:solidFill>
                        <a:latin typeface="+mn-lt"/>
                        <a:ea typeface="+mn-ea"/>
                        <a:cs typeface="+mn-cs"/>
                      </a:endParaRPr>
                    </a:p>
                    <a:p>
                      <a:pPr latinLnBrk="1"/>
                      <a:r>
                        <a:rPr lang="en-US" altLang="ko-KR" sz="1800" kern="1200" dirty="0">
                          <a:solidFill>
                            <a:schemeClr val="dk1"/>
                          </a:solidFill>
                          <a:latin typeface="+mn-lt"/>
                          <a:ea typeface="+mn-ea"/>
                          <a:cs typeface="+mn-cs"/>
                        </a:rPr>
                        <a:t>6. </a:t>
                      </a:r>
                      <a:r>
                        <a:rPr lang="ko-KR" altLang="en-US" sz="1800" kern="1200" dirty="0">
                          <a:solidFill>
                            <a:schemeClr val="dk1"/>
                          </a:solidFill>
                          <a:latin typeface="+mn-lt"/>
                          <a:ea typeface="+mn-ea"/>
                          <a:cs typeface="+mn-cs"/>
                        </a:rPr>
                        <a:t>물체를 조작하기 위한 로봇공학</a:t>
                      </a:r>
                    </a:p>
                  </a:txBody>
                  <a:tcPr>
                    <a:solidFill>
                      <a:srgbClr val="EFCFCC"/>
                    </a:solidFill>
                  </a:tcPr>
                </a:tc>
                <a:tc>
                  <a:txBody>
                    <a:bodyPr/>
                    <a:lstStyle/>
                    <a:p>
                      <a:pPr marL="0" marR="0" lvl="0" indent="0" algn="l" defTabSz="1072743" rtl="0" eaLnBrk="1" fontAlgn="auto" latinLnBrk="1" hangingPunct="1">
                        <a:lnSpc>
                          <a:spcPct val="100000"/>
                        </a:lnSpc>
                        <a:spcBef>
                          <a:spcPts val="0"/>
                        </a:spcBef>
                        <a:spcAft>
                          <a:spcPts val="0"/>
                        </a:spcAft>
                        <a:buClrTx/>
                        <a:buSzTx/>
                        <a:buFontTx/>
                        <a:buNone/>
                        <a:tabLst/>
                        <a:defRPr/>
                      </a:pPr>
                      <a:r>
                        <a:rPr lang="ko-KR" altLang="en-US" sz="1800" dirty="0" err="1"/>
                        <a:t>튜링검사에</a:t>
                      </a:r>
                      <a:r>
                        <a:rPr lang="ko-KR" altLang="en-US" sz="1800" dirty="0"/>
                        <a:t> 필요한 능력들이 공통적으로 요구됨</a:t>
                      </a:r>
                      <a:endParaRPr lang="en-US" altLang="ko-KR" sz="1800" dirty="0"/>
                    </a:p>
                    <a:p>
                      <a:pPr latinLnBrk="1"/>
                      <a:endParaRPr lang="ko-KR" altLang="en-US" sz="1800" kern="1200" dirty="0">
                        <a:solidFill>
                          <a:schemeClr val="dk1"/>
                        </a:solidFill>
                        <a:latin typeface="+mn-lt"/>
                        <a:ea typeface="+mn-ea"/>
                        <a:cs typeface="+mn-cs"/>
                      </a:endParaRPr>
                    </a:p>
                  </a:txBody>
                  <a:tcPr>
                    <a:solidFill>
                      <a:srgbClr val="EFCFCC"/>
                    </a:solidFill>
                  </a:tcPr>
                </a:tc>
                <a:extLst>
                  <a:ext uri="{0D108BD9-81ED-4DB2-BD59-A6C34878D82A}">
                    <a16:rowId xmlns:a16="http://schemas.microsoft.com/office/drawing/2014/main" val="10001"/>
                  </a:ext>
                </a:extLst>
              </a:tr>
            </a:tbl>
          </a:graphicData>
        </a:graphic>
      </p:graphicFrame>
      <p:sp>
        <p:nvSpPr>
          <p:cNvPr id="5" name="텍스트 개체 틀 4">
            <a:extLst>
              <a:ext uri="{FF2B5EF4-FFF2-40B4-BE49-F238E27FC236}">
                <a16:creationId xmlns:a16="http://schemas.microsoft.com/office/drawing/2014/main" id="{FDF745D6-017F-434C-B4FE-09A9DB72D21A}"/>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24662928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합리적 에이전트의 발전</a:t>
            </a:r>
          </a:p>
        </p:txBody>
      </p:sp>
      <p:sp>
        <p:nvSpPr>
          <p:cNvPr id="7" name="내용 개체 틀 1"/>
          <p:cNvSpPr>
            <a:spLocks noGrp="1"/>
          </p:cNvSpPr>
          <p:nvPr>
            <p:ph idx="1"/>
          </p:nvPr>
        </p:nvSpPr>
        <p:spPr>
          <a:xfrm>
            <a:off x="1796" y="620687"/>
            <a:ext cx="9904204" cy="6237313"/>
          </a:xfrm>
        </p:spPr>
        <p:txBody>
          <a:bodyPr/>
          <a:lstStyle/>
          <a:p>
            <a:r>
              <a:rPr lang="ko-KR" altLang="en-US" dirty="0"/>
              <a:t>합리성은 </a:t>
            </a:r>
            <a:r>
              <a:rPr lang="en-US" altLang="ko-KR" dirty="0"/>
              <a:t>‘</a:t>
            </a:r>
            <a:r>
              <a:rPr lang="ko-KR" altLang="en-US" dirty="0"/>
              <a:t>정확성</a:t>
            </a:r>
            <a:r>
              <a:rPr lang="en-US" altLang="ko-KR" dirty="0"/>
              <a:t>’</a:t>
            </a:r>
            <a:r>
              <a:rPr lang="ko-KR" altLang="en-US" dirty="0"/>
              <a:t> 보다 현실에 더욱 가까운 개념</a:t>
            </a:r>
            <a:endParaRPr lang="en-US" altLang="ko-KR" dirty="0"/>
          </a:p>
          <a:p>
            <a:pPr lvl="1"/>
            <a:r>
              <a:rPr lang="ko-KR" altLang="en-US" dirty="0"/>
              <a:t>완벽한 정확성은 달성하기 어렵고</a:t>
            </a:r>
            <a:r>
              <a:rPr lang="en-US" altLang="ko-KR" dirty="0"/>
              <a:t>, </a:t>
            </a:r>
            <a:r>
              <a:rPr lang="ko-KR" altLang="en-US" dirty="0"/>
              <a:t>계산요구량이 매우 높음</a:t>
            </a:r>
            <a:endParaRPr lang="en-US" altLang="ko-KR" dirty="0"/>
          </a:p>
          <a:p>
            <a:pPr lvl="1"/>
            <a:endParaRPr lang="en-US" altLang="ko-KR" dirty="0"/>
          </a:p>
          <a:p>
            <a:r>
              <a:rPr lang="ko-KR" altLang="en-US" dirty="0"/>
              <a:t>과학의 발전을 수용하기 쉬움</a:t>
            </a:r>
            <a:endParaRPr lang="en-US" altLang="ko-KR" dirty="0"/>
          </a:p>
          <a:p>
            <a:pPr lvl="1"/>
            <a:r>
              <a:rPr lang="ko-KR" altLang="en-US" dirty="0"/>
              <a:t>합리성의 기준을 수학적으로 정의하여</a:t>
            </a:r>
            <a:r>
              <a:rPr lang="en-US" altLang="ko-KR" dirty="0"/>
              <a:t>, </a:t>
            </a:r>
            <a:r>
              <a:rPr lang="ko-KR" altLang="en-US" dirty="0"/>
              <a:t>이를 만족하는 에이전트를 만들기가 용이함</a:t>
            </a:r>
            <a:endParaRPr lang="en-US" altLang="ko-KR" dirty="0"/>
          </a:p>
          <a:p>
            <a:pPr lvl="1"/>
            <a:endParaRPr lang="en-US" altLang="ko-KR" dirty="0"/>
          </a:p>
          <a:p>
            <a:r>
              <a:rPr lang="ko-KR" altLang="en-US" dirty="0"/>
              <a:t>합리적 에이전트의 정의</a:t>
            </a:r>
            <a:endParaRPr lang="en-US" altLang="ko-KR" dirty="0"/>
          </a:p>
          <a:p>
            <a:pPr lvl="1"/>
            <a:r>
              <a:rPr lang="ko-KR" altLang="en-US" dirty="0"/>
              <a:t>자신이 지각한 정보와 내장된 지식에 기초해서 성과측정치를 극대화할 동작을 선택</a:t>
            </a:r>
            <a:endParaRPr lang="en-US" altLang="ko-KR" dirty="0"/>
          </a:p>
          <a:p>
            <a:pPr lvl="1"/>
            <a:r>
              <a:rPr lang="ko-KR" altLang="en-US" dirty="0"/>
              <a:t>행위와 결과를 축적한 경험에서 학습을 하여 지식을 수정 및 증강해야 함</a:t>
            </a:r>
            <a:endParaRPr lang="en-US" altLang="ko-KR" dirty="0"/>
          </a:p>
          <a:p>
            <a:pPr lvl="1"/>
            <a:endParaRPr lang="en-US" altLang="ko-KR" dirty="0"/>
          </a:p>
          <a:p>
            <a:r>
              <a:rPr lang="ko-KR" altLang="en-US" dirty="0"/>
              <a:t>합리적 에이전트의 발전</a:t>
            </a:r>
            <a:endParaRPr lang="en-US" altLang="ko-KR" dirty="0"/>
          </a:p>
          <a:p>
            <a:pPr lvl="1"/>
            <a:r>
              <a:rPr lang="ko-KR" altLang="en-US" dirty="0"/>
              <a:t>단순 반사</a:t>
            </a:r>
            <a:r>
              <a:rPr lang="en-US" altLang="ko-KR" dirty="0"/>
              <a:t>(</a:t>
            </a:r>
            <a:r>
              <a:rPr lang="ko-KR" altLang="en-US" dirty="0"/>
              <a:t>대응</a:t>
            </a:r>
            <a:r>
              <a:rPr lang="en-US" altLang="ko-KR" dirty="0"/>
              <a:t>)</a:t>
            </a:r>
            <a:r>
              <a:rPr lang="ko-KR" altLang="en-US" dirty="0"/>
              <a:t> </a:t>
            </a:r>
            <a:r>
              <a:rPr lang="en-US" altLang="ko-KR" dirty="0"/>
              <a:t>-&gt; </a:t>
            </a:r>
            <a:r>
              <a:rPr lang="ko-KR" altLang="en-US" dirty="0" err="1"/>
              <a:t>모형기반</a:t>
            </a:r>
            <a:r>
              <a:rPr lang="ko-KR" altLang="en-US" dirty="0"/>
              <a:t> 반사</a:t>
            </a:r>
            <a:r>
              <a:rPr lang="en-US" altLang="ko-KR" dirty="0"/>
              <a:t>(</a:t>
            </a:r>
            <a:r>
              <a:rPr lang="ko-KR" altLang="en-US" dirty="0"/>
              <a:t>대응</a:t>
            </a:r>
            <a:r>
              <a:rPr lang="en-US" altLang="ko-KR" dirty="0"/>
              <a:t>) -&gt; </a:t>
            </a:r>
            <a:r>
              <a:rPr lang="ko-KR" altLang="en-US" dirty="0"/>
              <a:t>목표 기반 </a:t>
            </a:r>
            <a:r>
              <a:rPr lang="en-US" altLang="ko-KR" dirty="0"/>
              <a:t>-&gt; </a:t>
            </a:r>
            <a:r>
              <a:rPr lang="ko-KR" altLang="en-US" dirty="0"/>
              <a:t>효용 기반  </a:t>
            </a:r>
            <a:r>
              <a:rPr lang="en-US" altLang="ko-KR" dirty="0"/>
              <a:t>-&gt; </a:t>
            </a:r>
            <a:r>
              <a:rPr lang="ko-KR" altLang="en-US" dirty="0"/>
              <a:t>학습능력</a:t>
            </a:r>
            <a:endParaRPr lang="en-US" altLang="ko-KR" dirty="0"/>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 name="텍스트 개체 틀 4">
            <a:extLst>
              <a:ext uri="{FF2B5EF4-FFF2-40B4-BE49-F238E27FC236}">
                <a16:creationId xmlns:a16="http://schemas.microsoft.com/office/drawing/2014/main" id="{A4F1E374-DC07-4077-8463-B8849A578E0A}"/>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833842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합리적 에이전트의 모델들</a:t>
            </a:r>
          </a:p>
        </p:txBody>
      </p:sp>
      <p:sp>
        <p:nvSpPr>
          <p:cNvPr id="2" name="AutoShape 2" descr="ibm e business strategy historyì ëí ì´ë¯¸ì§ ê²ìê²°ê³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5" name="그룹 14"/>
          <p:cNvGrpSpPr/>
          <p:nvPr/>
        </p:nvGrpSpPr>
        <p:grpSpPr>
          <a:xfrm>
            <a:off x="155575" y="3632990"/>
            <a:ext cx="9621962" cy="2981890"/>
            <a:chOff x="155575" y="2865761"/>
            <a:chExt cx="9621962" cy="3749119"/>
          </a:xfrm>
        </p:grpSpPr>
        <p:sp>
          <p:nvSpPr>
            <p:cNvPr id="10" name="TextBox 9"/>
            <p:cNvSpPr txBox="1"/>
            <p:nvPr/>
          </p:nvSpPr>
          <p:spPr>
            <a:xfrm>
              <a:off x="6033120" y="2865761"/>
              <a:ext cx="2520280" cy="338554"/>
            </a:xfrm>
            <a:prstGeom prst="rect">
              <a:avLst/>
            </a:prstGeom>
            <a:noFill/>
          </p:spPr>
          <p:txBody>
            <a:bodyPr wrap="square" rtlCol="0">
              <a:spAutoFit/>
            </a:bodyPr>
            <a:lstStyle/>
            <a:p>
              <a:r>
                <a:rPr lang="ko-KR" altLang="en-US" b="1" dirty="0"/>
                <a:t>학습 에이전트 구조</a:t>
              </a:r>
            </a:p>
          </p:txBody>
        </p:sp>
        <p:sp>
          <p:nvSpPr>
            <p:cNvPr id="13" name="TextBox 12"/>
            <p:cNvSpPr txBox="1"/>
            <p:nvPr/>
          </p:nvSpPr>
          <p:spPr>
            <a:xfrm>
              <a:off x="272480" y="2958922"/>
              <a:ext cx="3960440" cy="425663"/>
            </a:xfrm>
            <a:prstGeom prst="rect">
              <a:avLst/>
            </a:prstGeom>
            <a:noFill/>
          </p:spPr>
          <p:txBody>
            <a:bodyPr wrap="square" rtlCol="0">
              <a:spAutoFit/>
            </a:bodyPr>
            <a:lstStyle/>
            <a:p>
              <a:r>
                <a:rPr lang="ko-KR" altLang="en-US" b="1" dirty="0"/>
                <a:t>효용</a:t>
              </a:r>
              <a:r>
                <a:rPr lang="en-US" altLang="ko-KR" b="1" dirty="0"/>
                <a:t>(</a:t>
              </a:r>
              <a:r>
                <a:rPr lang="ko-KR" altLang="en-US" b="1" dirty="0"/>
                <a:t>선호하는 결과</a:t>
              </a:r>
              <a:r>
                <a:rPr lang="en-US" altLang="ko-KR" b="1" dirty="0"/>
                <a:t>)</a:t>
              </a:r>
              <a:r>
                <a:rPr lang="ko-KR" altLang="en-US" b="1" dirty="0"/>
                <a:t> 기반  에이전트 구조</a:t>
              </a:r>
            </a:p>
          </p:txBody>
        </p:sp>
        <p:pic>
          <p:nvPicPr>
            <p:cNvPr id="5" name="그림 4"/>
            <p:cNvPicPr>
              <a:picLocks noChangeAspect="1"/>
            </p:cNvPicPr>
            <p:nvPr/>
          </p:nvPicPr>
          <p:blipFill>
            <a:blip r:embed="rId3"/>
            <a:stretch>
              <a:fillRect/>
            </a:stretch>
          </p:blipFill>
          <p:spPr>
            <a:xfrm>
              <a:off x="155575" y="3414480"/>
              <a:ext cx="4676651" cy="3200400"/>
            </a:xfrm>
            <a:prstGeom prst="rect">
              <a:avLst/>
            </a:prstGeom>
          </p:spPr>
        </p:pic>
        <p:pic>
          <p:nvPicPr>
            <p:cNvPr id="11" name="그림 10"/>
            <p:cNvPicPr>
              <a:picLocks noChangeAspect="1"/>
            </p:cNvPicPr>
            <p:nvPr/>
          </p:nvPicPr>
          <p:blipFill>
            <a:blip r:embed="rId4"/>
            <a:stretch>
              <a:fillRect/>
            </a:stretch>
          </p:blipFill>
          <p:spPr>
            <a:xfrm>
              <a:off x="4875759" y="3390637"/>
              <a:ext cx="4901778" cy="3217670"/>
            </a:xfrm>
            <a:prstGeom prst="rect">
              <a:avLst/>
            </a:prstGeom>
          </p:spPr>
        </p:pic>
        <p:sp>
          <p:nvSpPr>
            <p:cNvPr id="12" name="직사각형 11"/>
            <p:cNvSpPr/>
            <p:nvPr/>
          </p:nvSpPr>
          <p:spPr bwMode="auto">
            <a:xfrm>
              <a:off x="7293260" y="4869161"/>
              <a:ext cx="1188132" cy="504056"/>
            </a:xfrm>
            <a:prstGeom prst="rect">
              <a:avLst/>
            </a:prstGeom>
            <a:noFill/>
            <a:ln w="25400">
              <a:solidFill>
                <a:srgbClr val="FF0000"/>
              </a:solidFill>
              <a:round/>
              <a:headEnd/>
              <a:tailEnd/>
            </a:ln>
          </p:spPr>
          <p:txBody>
            <a:bodyPr wrap="none" rtlCol="0" anchor="ctr"/>
            <a:lstStyle/>
            <a:p>
              <a:pPr algn="ctr"/>
              <a:endParaRPr lang="ko-KR" altLang="en-US" sz="1800"/>
            </a:p>
          </p:txBody>
        </p:sp>
        <p:sp>
          <p:nvSpPr>
            <p:cNvPr id="14" name="TextBox 13"/>
            <p:cNvSpPr txBox="1"/>
            <p:nvPr/>
          </p:nvSpPr>
          <p:spPr>
            <a:xfrm>
              <a:off x="7977336" y="4246104"/>
              <a:ext cx="1589965" cy="584775"/>
            </a:xfrm>
            <a:prstGeom prst="rect">
              <a:avLst/>
            </a:prstGeom>
            <a:noFill/>
          </p:spPr>
          <p:txBody>
            <a:bodyPr wrap="square" rtlCol="0">
              <a:spAutoFit/>
            </a:bodyPr>
            <a:lstStyle/>
            <a:p>
              <a:r>
                <a:rPr lang="ko-KR" altLang="en-US" dirty="0"/>
                <a:t>에이전트모델 전체</a:t>
              </a:r>
            </a:p>
          </p:txBody>
        </p:sp>
      </p:grpSp>
      <p:grpSp>
        <p:nvGrpSpPr>
          <p:cNvPr id="16" name="그룹 15"/>
          <p:cNvGrpSpPr/>
          <p:nvPr/>
        </p:nvGrpSpPr>
        <p:grpSpPr>
          <a:xfrm>
            <a:off x="155575" y="730119"/>
            <a:ext cx="9591935" cy="2917298"/>
            <a:chOff x="287775" y="2996974"/>
            <a:chExt cx="9353435" cy="3640026"/>
          </a:xfrm>
        </p:grpSpPr>
        <p:pic>
          <p:nvPicPr>
            <p:cNvPr id="17" name="그림 16"/>
            <p:cNvPicPr>
              <a:picLocks noChangeAspect="1"/>
            </p:cNvPicPr>
            <p:nvPr/>
          </p:nvPicPr>
          <p:blipFill>
            <a:blip r:embed="rId5"/>
            <a:stretch>
              <a:fillRect/>
            </a:stretch>
          </p:blipFill>
          <p:spPr>
            <a:xfrm>
              <a:off x="5097016" y="3399549"/>
              <a:ext cx="4544194" cy="3219450"/>
            </a:xfrm>
            <a:prstGeom prst="rect">
              <a:avLst/>
            </a:prstGeom>
          </p:spPr>
        </p:pic>
        <p:pic>
          <p:nvPicPr>
            <p:cNvPr id="18" name="그림 17"/>
            <p:cNvPicPr>
              <a:picLocks noChangeAspect="1"/>
            </p:cNvPicPr>
            <p:nvPr/>
          </p:nvPicPr>
          <p:blipFill>
            <a:blip r:embed="rId6"/>
            <a:stretch>
              <a:fillRect/>
            </a:stretch>
          </p:blipFill>
          <p:spPr>
            <a:xfrm>
              <a:off x="287775" y="3436600"/>
              <a:ext cx="4665225" cy="3200400"/>
            </a:xfrm>
            <a:prstGeom prst="rect">
              <a:avLst/>
            </a:prstGeom>
          </p:spPr>
        </p:pic>
        <p:sp>
          <p:nvSpPr>
            <p:cNvPr id="19" name="TextBox 18"/>
            <p:cNvSpPr txBox="1"/>
            <p:nvPr/>
          </p:nvSpPr>
          <p:spPr>
            <a:xfrm>
              <a:off x="5385048" y="2996974"/>
              <a:ext cx="3168352" cy="338554"/>
            </a:xfrm>
            <a:prstGeom prst="rect">
              <a:avLst/>
            </a:prstGeom>
            <a:noFill/>
          </p:spPr>
          <p:txBody>
            <a:bodyPr wrap="square" rtlCol="0">
              <a:spAutoFit/>
            </a:bodyPr>
            <a:lstStyle/>
            <a:p>
              <a:r>
                <a:rPr lang="ko-KR" altLang="en-US" b="1" dirty="0"/>
                <a:t>모형 및 목표 기반 에이전트 구조</a:t>
              </a:r>
            </a:p>
          </p:txBody>
        </p:sp>
        <p:sp>
          <p:nvSpPr>
            <p:cNvPr id="20" name="TextBox 19"/>
            <p:cNvSpPr txBox="1"/>
            <p:nvPr/>
          </p:nvSpPr>
          <p:spPr>
            <a:xfrm>
              <a:off x="776536" y="2996974"/>
              <a:ext cx="2880320" cy="338554"/>
            </a:xfrm>
            <a:prstGeom prst="rect">
              <a:avLst/>
            </a:prstGeom>
            <a:noFill/>
          </p:spPr>
          <p:txBody>
            <a:bodyPr wrap="square" rtlCol="0">
              <a:spAutoFit/>
            </a:bodyPr>
            <a:lstStyle/>
            <a:p>
              <a:r>
                <a:rPr lang="ko-KR" altLang="en-US" b="1" dirty="0"/>
                <a:t>모형 기반 반사 에이전트 구조</a:t>
              </a:r>
            </a:p>
          </p:txBody>
        </p:sp>
      </p:grpSp>
      <p:sp>
        <p:nvSpPr>
          <p:cNvPr id="7" name="텍스트 개체 틀 6">
            <a:extLst>
              <a:ext uri="{FF2B5EF4-FFF2-40B4-BE49-F238E27FC236}">
                <a16:creationId xmlns:a16="http://schemas.microsoft.com/office/drawing/2014/main" id="{4D00FAD6-24B7-4D61-9F8B-5AA411F6556F}"/>
              </a:ext>
            </a:extLst>
          </p:cNvPr>
          <p:cNvSpPr>
            <a:spLocks noGrp="1"/>
          </p:cNvSpPr>
          <p:nvPr>
            <p:ph type="body" sz="quarter" idx="10"/>
          </p:nvPr>
        </p:nvSpPr>
        <p:spPr/>
        <p:txBody>
          <a:bodyPr/>
          <a:lstStyle/>
          <a:p>
            <a:endParaRPr lang="ko-KR" altLang="en-US"/>
          </a:p>
        </p:txBody>
      </p:sp>
    </p:spTree>
    <p:extLst>
      <p:ext uri="{BB962C8B-B14F-4D97-AF65-F5344CB8AC3E}">
        <p14:creationId xmlns:p14="http://schemas.microsoft.com/office/powerpoint/2010/main" val="32199917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a:t>미국의 인공지능 정의</a:t>
            </a:r>
          </a:p>
        </p:txBody>
      </p:sp>
      <p:sp>
        <p:nvSpPr>
          <p:cNvPr id="2" name="내용 개체 틀 1"/>
          <p:cNvSpPr>
            <a:spLocks noGrp="1"/>
          </p:cNvSpPr>
          <p:nvPr>
            <p:ph idx="1"/>
          </p:nvPr>
        </p:nvSpPr>
        <p:spPr/>
        <p:txBody>
          <a:bodyPr/>
          <a:lstStyle/>
          <a:p>
            <a:r>
              <a:rPr lang="en-US" altLang="ko-KR" dirty="0"/>
              <a:t>2016</a:t>
            </a:r>
            <a:r>
              <a:rPr lang="ko-KR" altLang="en-US" dirty="0"/>
              <a:t>년 </a:t>
            </a:r>
            <a:r>
              <a:rPr lang="en-US" altLang="ko-KR" dirty="0"/>
              <a:t>『PREPARING FOR THE FUTURE OF ARTIFICIAL INTELLIGENCE』</a:t>
            </a:r>
            <a:endParaRPr lang="fr-FR" altLang="ko-KR" dirty="0"/>
          </a:p>
        </p:txBody>
      </p:sp>
      <p:sp>
        <p:nvSpPr>
          <p:cNvPr id="8" name="텍스트 개체 틀 7"/>
          <p:cNvSpPr>
            <a:spLocks noGrp="1"/>
          </p:cNvSpPr>
          <p:nvPr>
            <p:ph type="body" sz="quarter" idx="10"/>
          </p:nvPr>
        </p:nvSpPr>
        <p:spPr/>
        <p:txBody>
          <a:bodyPr/>
          <a:lstStyle/>
          <a:p>
            <a:endParaRPr lang="ko-KR" altLang="en-US"/>
          </a:p>
        </p:txBody>
      </p:sp>
      <p:sp>
        <p:nvSpPr>
          <p:cNvPr id="9" name="TextBox 8"/>
          <p:cNvSpPr txBox="1"/>
          <p:nvPr/>
        </p:nvSpPr>
        <p:spPr>
          <a:xfrm>
            <a:off x="164468" y="1628800"/>
            <a:ext cx="9577064" cy="4493538"/>
          </a:xfrm>
          <a:prstGeom prst="rect">
            <a:avLst/>
          </a:prstGeom>
          <a:noFill/>
          <a:ln w="22225">
            <a:solidFill>
              <a:schemeClr val="tx1"/>
            </a:solidFill>
          </a:ln>
        </p:spPr>
        <p:txBody>
          <a:bodyPr wrap="square" rtlCol="0">
            <a:spAutoFit/>
          </a:bodyPr>
          <a:lstStyle/>
          <a:p>
            <a:pPr algn="ctr"/>
            <a:r>
              <a:rPr lang="en-US" altLang="ko-KR" sz="2400" b="1" dirty="0"/>
              <a:t>What is artificial intelligence? </a:t>
            </a:r>
          </a:p>
          <a:p>
            <a:endParaRPr lang="en-US" altLang="ko-KR" dirty="0"/>
          </a:p>
          <a:p>
            <a:r>
              <a:rPr lang="en-US" altLang="ko-KR" sz="1800" dirty="0"/>
              <a:t>There is no single definition of AI that is universally accepted by practitioners. Some define AI loosely as a </a:t>
            </a:r>
            <a:r>
              <a:rPr lang="en-US" altLang="ko-KR" sz="1800" b="1" u="sng" dirty="0"/>
              <a:t>computerized system that exhibits behavior</a:t>
            </a:r>
            <a:r>
              <a:rPr lang="en-US" altLang="ko-KR" sz="1800" dirty="0"/>
              <a:t> that is commonly thought of </a:t>
            </a:r>
            <a:r>
              <a:rPr lang="en-US" altLang="ko-KR" sz="1800" b="1" u="sng" dirty="0"/>
              <a:t>as requiring intelligence</a:t>
            </a:r>
            <a:r>
              <a:rPr lang="en-US" altLang="ko-KR" sz="1800" dirty="0"/>
              <a:t>. Others define AI as a system capable of </a:t>
            </a:r>
            <a:r>
              <a:rPr lang="en-US" altLang="ko-KR" sz="1800" b="1" u="sng" dirty="0"/>
              <a:t>rationally solving complex problems or taking appropriate actions to achieve its goals</a:t>
            </a:r>
            <a:r>
              <a:rPr lang="en-US" altLang="ko-KR" sz="1800" dirty="0"/>
              <a:t> in whatever real</a:t>
            </a:r>
            <a:r>
              <a:rPr lang="ko-KR" altLang="en-US" sz="1800" dirty="0"/>
              <a:t> </a:t>
            </a:r>
            <a:r>
              <a:rPr lang="en-US" altLang="ko-KR" sz="1800" dirty="0"/>
              <a:t>world</a:t>
            </a:r>
            <a:r>
              <a:rPr lang="ko-KR" altLang="en-US" sz="1800" dirty="0"/>
              <a:t> </a:t>
            </a:r>
            <a:r>
              <a:rPr lang="en-US" altLang="ko-KR" sz="1800" dirty="0"/>
              <a:t>circumstances it encounters.</a:t>
            </a:r>
          </a:p>
          <a:p>
            <a:endParaRPr lang="en-US" altLang="ko-KR" sz="1800" dirty="0"/>
          </a:p>
          <a:p>
            <a:r>
              <a:rPr lang="en-US" altLang="ko-KR" sz="1800" dirty="0"/>
              <a:t>(</a:t>
            </a:r>
            <a:r>
              <a:rPr lang="ko-KR" altLang="en-US" sz="1800" dirty="0"/>
              <a:t>중략</a:t>
            </a:r>
            <a:r>
              <a:rPr lang="en-US" altLang="ko-KR" sz="1800" dirty="0"/>
              <a:t>)</a:t>
            </a:r>
          </a:p>
          <a:p>
            <a:endParaRPr lang="en-US" altLang="ko-KR" sz="1800" dirty="0"/>
          </a:p>
          <a:p>
            <a:r>
              <a:rPr lang="en-US" altLang="ko-KR" sz="1800" dirty="0"/>
              <a:t>In some cases, opinion may shift, meaning that a problem is considered as requiring AI before it has been solved, but </a:t>
            </a:r>
            <a:r>
              <a:rPr lang="en-US" altLang="ko-KR" sz="1800" b="1" u="sng" dirty="0"/>
              <a:t>once a solution is well known it is considered routine data processing.</a:t>
            </a:r>
            <a:r>
              <a:rPr lang="en-US" altLang="ko-KR" sz="1800" dirty="0"/>
              <a:t> Although the boundaries of AI can be uncertain and have tended to shift over time, what is important is that a core objective of AI research and applications over the years has been </a:t>
            </a:r>
            <a:r>
              <a:rPr lang="en-US" altLang="ko-KR" sz="1800" b="1" u="sng" dirty="0"/>
              <a:t>to automate or replicate intelligent behavior</a:t>
            </a:r>
            <a:r>
              <a:rPr lang="en-US" altLang="ko-KR" sz="1800" dirty="0"/>
              <a:t>.</a:t>
            </a:r>
          </a:p>
          <a:p>
            <a:endParaRPr lang="en-US" altLang="ko-KR" sz="1200" dirty="0"/>
          </a:p>
        </p:txBody>
      </p:sp>
    </p:spTree>
    <p:extLst>
      <p:ext uri="{BB962C8B-B14F-4D97-AF65-F5344CB8AC3E}">
        <p14:creationId xmlns:p14="http://schemas.microsoft.com/office/powerpoint/2010/main" val="72476417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Ri_테마1">
  <a:themeElements>
    <a:clrScheme name="균형">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11_원본">
      <a:majorFont>
        <a:latin typeface="맑은 고딕"/>
        <a:ea typeface="맑은 고딕"/>
        <a:cs typeface=""/>
      </a:majorFont>
      <a:minorFont>
        <a:latin typeface="Gill Sans MT"/>
        <a:ea typeface="맑은 고딕"/>
        <a:cs typeface=""/>
      </a:minorFont>
    </a:fontScheme>
    <a:fmtScheme name="균형">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98781E"/>
            </a:gs>
            <a:gs pos="50000">
              <a:srgbClr val="F2EFE4"/>
            </a:gs>
            <a:gs pos="100000">
              <a:srgbClr val="98781E"/>
            </a:gs>
          </a:gsLst>
          <a:lin ang="0" scaled="1"/>
        </a:gradFill>
        <a:ln w="9525">
          <a:noFill/>
          <a:round/>
          <a:headEnd/>
          <a:tailEnd/>
        </a:ln>
      </a:spPr>
      <a:bodyPr wrap="none" anchor="ctr"/>
      <a:lstStyle>
        <a:defPPr>
          <a:defRPr sz="1800"/>
        </a:defPPr>
      </a:lstStyle>
    </a:spDef>
  </a:objectDefaults>
  <a:extraClrSchemeLst>
    <a:extraClrScheme>
      <a:clrScheme name="11_원본 1">
        <a:dk1>
          <a:srgbClr val="000000"/>
        </a:dk1>
        <a:lt1>
          <a:srgbClr val="FFFFFF"/>
        </a:lt1>
        <a:dk2>
          <a:srgbClr val="464653"/>
        </a:dk2>
        <a:lt2>
          <a:srgbClr val="DDE9EC"/>
        </a:lt2>
        <a:accent1>
          <a:srgbClr val="727CA3"/>
        </a:accent1>
        <a:accent2>
          <a:srgbClr val="9FB8CD"/>
        </a:accent2>
        <a:accent3>
          <a:srgbClr val="FFFFFF"/>
        </a:accent3>
        <a:accent4>
          <a:srgbClr val="000000"/>
        </a:accent4>
        <a:accent5>
          <a:srgbClr val="BCBFCE"/>
        </a:accent5>
        <a:accent6>
          <a:srgbClr val="90A6BA"/>
        </a:accent6>
        <a:hlink>
          <a:srgbClr val="B292CA"/>
        </a:hlink>
        <a:folHlink>
          <a:srgbClr val="6B56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4236</Words>
  <Application>Microsoft Office PowerPoint</Application>
  <PresentationFormat>A4 용지(210x297mm)</PresentationFormat>
  <Paragraphs>687</Paragraphs>
  <Slides>55</Slides>
  <Notes>47</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55</vt:i4>
      </vt:variant>
    </vt:vector>
  </HeadingPairs>
  <TitlesOfParts>
    <vt:vector size="61" baseType="lpstr">
      <vt:lpstr>굴림</vt:lpstr>
      <vt:lpstr>맑은 고딕</vt:lpstr>
      <vt:lpstr>Arial</vt:lpstr>
      <vt:lpstr>Times New Roman</vt:lpstr>
      <vt:lpstr>Wingdings</vt:lpstr>
      <vt:lpstr>SPRi_테마1</vt:lpstr>
      <vt:lpstr>인공지능 시대의 새로운 법체계 - 무엇을 위한 법체계인가?</vt:lpstr>
      <vt:lpstr>인공지능과 로봇</vt:lpstr>
      <vt:lpstr>인공지능 정의 : 교과서 상의 논의</vt:lpstr>
      <vt:lpstr>인공지능 정의 : 교과서 상의 논의</vt:lpstr>
      <vt:lpstr>인간적 사고와 합리적 사고</vt:lpstr>
      <vt:lpstr>인간적 행위와 합리적 행위</vt:lpstr>
      <vt:lpstr>합리적 에이전트의 발전</vt:lpstr>
      <vt:lpstr>합리적 에이전트의 모델들</vt:lpstr>
      <vt:lpstr>미국의 인공지능 정의</vt:lpstr>
      <vt:lpstr>EU의 인공지능 정의</vt:lpstr>
      <vt:lpstr>우리나라의 인공지능 정의</vt:lpstr>
      <vt:lpstr>우리나라의 인공지능 정의</vt:lpstr>
      <vt:lpstr>인공지능의 가능성과 한계</vt:lpstr>
      <vt:lpstr>들어가며</vt:lpstr>
      <vt:lpstr>다중지능이론</vt:lpstr>
      <vt:lpstr>다중지능이론과 인공지능</vt:lpstr>
      <vt:lpstr>인공지능의 가능성</vt:lpstr>
      <vt:lpstr>인공지능의 한계</vt:lpstr>
      <vt:lpstr>인간과 인공지능</vt:lpstr>
      <vt:lpstr>인간의 법률상 능력</vt:lpstr>
      <vt:lpstr>자율(自律)의 의미</vt:lpstr>
      <vt:lpstr> 재산상 손해의 배상책임 문제</vt:lpstr>
      <vt:lpstr>산업혁명 이후 법원칙의 변화</vt:lpstr>
      <vt:lpstr>인공지능과 법인격의 문제</vt:lpstr>
      <vt:lpstr>인공지능과 법인격의 문제</vt:lpstr>
      <vt:lpstr>인공지능과 법인격의 문제</vt:lpstr>
      <vt:lpstr>스마트 로봇과 전자인간 – 오해와 진실</vt:lpstr>
      <vt:lpstr>스마트 로봇과 전자인간 – 오해와 진실</vt:lpstr>
      <vt:lpstr>스마트 로봇과 전자인간 – 오해와 진실</vt:lpstr>
      <vt:lpstr>스마트 로봇과 전자인간 – 오해와 진실</vt:lpstr>
      <vt:lpstr>로봇은 인간의 친구?</vt:lpstr>
      <vt:lpstr>인공지능의 다양한 법적 쟁점</vt:lpstr>
      <vt:lpstr>인공지능의 용도와 법적 쟁점</vt:lpstr>
      <vt:lpstr>SW Agent : 로보어드바이저와 일임매매</vt:lpstr>
      <vt:lpstr>SW Agent : 로보어드바이저와 일임매매</vt:lpstr>
      <vt:lpstr>SW Agent : 로보어드바이저와 일임매매</vt:lpstr>
      <vt:lpstr>스마트 로봇 : 자율주행차의 사고 책임</vt:lpstr>
      <vt:lpstr>스마트 로봇 : 자율주행차와 트롤리 딜레마</vt:lpstr>
      <vt:lpstr>스마트 로봇 : 자율주행차와 트롤리 딜레마</vt:lpstr>
      <vt:lpstr>스마트 로봇 : 자율주행차와 운전면허</vt:lpstr>
      <vt:lpstr>의사결정을 안하는 경우의 법적 쟁점</vt:lpstr>
      <vt:lpstr>설명의무와 주의의무</vt:lpstr>
      <vt:lpstr>인공지능에 의한 차별, 편향성, 투명성 문제</vt:lpstr>
      <vt:lpstr>인공지능의 신뢰성 문제</vt:lpstr>
      <vt:lpstr>기타 : 인공지능의 창작문제 - 저작권법</vt:lpstr>
      <vt:lpstr>발표내용 정리</vt:lpstr>
      <vt:lpstr>발표내용 정리</vt:lpstr>
      <vt:lpstr>보충 자료</vt:lpstr>
      <vt:lpstr>인간은 권리와 의무의 주체</vt:lpstr>
      <vt:lpstr>인간은 권리와 의무의 주체</vt:lpstr>
      <vt:lpstr>소송을 수행하는 능력</vt:lpstr>
      <vt:lpstr>본인(Principal)과 대리인(Agent)</vt:lpstr>
      <vt:lpstr>대리인(Agent)과 위임인/수임인</vt:lpstr>
      <vt:lpstr>인공지능에 의한 차별, 편향성, 투명성 문제</vt:lpstr>
      <vt:lpstr>PowerPoint 프레젠테이션</vt:lpstr>
    </vt:vector>
  </TitlesOfParts>
  <Company>FINAL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모바일동향</dc:title>
  <dc:creator>이현승(hslee94@spri.kr)</dc:creator>
  <cp:lastModifiedBy>Ji-Young Lee [이지영_CRM]</cp:lastModifiedBy>
  <cp:revision>4842</cp:revision>
  <cp:lastPrinted>2019-01-17T10:03:38Z</cp:lastPrinted>
  <dcterms:created xsi:type="dcterms:W3CDTF">2009-09-27T16:31:14Z</dcterms:created>
  <dcterms:modified xsi:type="dcterms:W3CDTF">2019-10-09T15:07:19Z</dcterms:modified>
</cp:coreProperties>
</file>