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4" r:id="rId2"/>
    <p:sldId id="336" r:id="rId3"/>
    <p:sldId id="338" r:id="rId4"/>
    <p:sldId id="337" r:id="rId5"/>
    <p:sldId id="339" r:id="rId6"/>
    <p:sldId id="340" r:id="rId7"/>
    <p:sldId id="341" r:id="rId8"/>
    <p:sldId id="329" r:id="rId9"/>
    <p:sldId id="307" r:id="rId10"/>
    <p:sldId id="303" r:id="rId11"/>
    <p:sldId id="305" r:id="rId12"/>
    <p:sldId id="306" r:id="rId13"/>
    <p:sldId id="343" r:id="rId14"/>
    <p:sldId id="333" r:id="rId15"/>
    <p:sldId id="334" r:id="rId16"/>
    <p:sldId id="342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44" r:id="rId31"/>
    <p:sldId id="302" r:id="rId32"/>
  </p:sldIdLst>
  <p:sldSz cx="12192000" cy="6858000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3" autoAdjust="0"/>
    <p:restoredTop sz="94660"/>
  </p:normalViewPr>
  <p:slideViewPr>
    <p:cSldViewPr snapToGrid="0">
      <p:cViewPr>
        <p:scale>
          <a:sx n="85" d="100"/>
          <a:sy n="85" d="100"/>
        </p:scale>
        <p:origin x="80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37DF1-E90A-4AE0-9A5B-1FE9E2CD7948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9347-993E-4C22-BEF1-F0E03FB5EE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837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ED3B85-11B7-4E62-A6B5-F309D126AD60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2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02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58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09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309" r="12220" b="-1"/>
          <a:stretch/>
        </p:blipFill>
        <p:spPr bwMode="auto">
          <a:xfrm>
            <a:off x="158110" y="-1"/>
            <a:ext cx="1203389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20" y="6059388"/>
            <a:ext cx="4936933" cy="364928"/>
          </a:xfrm>
          <a:prstGeom prst="rect">
            <a:avLst/>
          </a:prstGeom>
        </p:spPr>
      </p:pic>
      <p:pic>
        <p:nvPicPr>
          <p:cNvPr id="9" name="Picture 4" descr="C:\Users\yoon\Downloads\공공누리\type4.wmf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58" y="6453336"/>
            <a:ext cx="1764361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4977" y="1700808"/>
            <a:ext cx="10972800" cy="1143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ko-KR" altLang="en-US" dirty="0"/>
          </a:p>
        </p:txBody>
      </p:sp>
      <p:pic>
        <p:nvPicPr>
          <p:cNvPr id="10" name="Picture 2" descr="C:\Users\user\Desktop\SW중심사회think tank(한).wm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46" y="6140695"/>
            <a:ext cx="273041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316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8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03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89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650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41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146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737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019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1573-4298-4405-A42F-EDCD91CE422F}" type="datetimeFigureOut">
              <a:rPr lang="ko-KR" altLang="en-US" smtClean="0"/>
              <a:t>2019-10-09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0EC3C-08AA-4152-9396-EDA33089C3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94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726266" y="1031904"/>
            <a:ext cx="10135995" cy="514263"/>
          </a:xfrm>
        </p:spPr>
        <p:txBody>
          <a:bodyPr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2400" b="1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  <a:ea typeface="+mn-ea"/>
              </a:rPr>
              <a:t/>
            </a:r>
            <a:br>
              <a:rPr lang="en-US" altLang="ko-KR" sz="2400" b="1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  <a:ea typeface="+mn-ea"/>
              </a:rPr>
            </a:br>
            <a:r>
              <a:rPr lang="ko-KR" altLang="en-US" sz="2400" b="1" dirty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</a:rPr>
              <a:t>인공지능 두뇌 지수</a:t>
            </a:r>
            <a:r>
              <a:rPr lang="en-US" altLang="ko-KR" sz="2400" b="1" dirty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</a:rPr>
              <a:t>(AI Brain Index</a:t>
            </a:r>
            <a:r>
              <a:rPr lang="en-US" altLang="ko-KR" sz="2400" b="1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</a:rPr>
              <a:t>)</a:t>
            </a:r>
            <a:r>
              <a:rPr lang="ko-KR" altLang="en-US" sz="2400" b="1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</a:rPr>
              <a:t> </a:t>
            </a:r>
            <a:r>
              <a:rPr lang="en-US" altLang="ko-KR" sz="2400" b="1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</a:rPr>
              <a:t>: </a:t>
            </a:r>
            <a:br>
              <a:rPr lang="en-US" altLang="ko-KR" sz="2400" b="1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</a:rPr>
            </a:br>
            <a:r>
              <a:rPr lang="ko-KR" altLang="en-US" sz="2400" b="1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</a:rPr>
              <a:t>핵심인재 분석과 의미</a:t>
            </a:r>
            <a:endParaRPr lang="ko-KR" altLang="en-US" sz="2400" b="1" dirty="0">
              <a:solidFill>
                <a:srgbClr val="002060"/>
              </a:solidFill>
              <a:effectLst>
                <a:glow rad="127000">
                  <a:schemeClr val="bg1">
                    <a:alpha val="80000"/>
                  </a:schemeClr>
                </a:glow>
              </a:effectLst>
              <a:latin typeface="+mn-ea"/>
              <a:ea typeface="+mn-ea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1143000" y="2052632"/>
            <a:ext cx="6897216" cy="0"/>
          </a:xfrm>
          <a:prstGeom prst="line">
            <a:avLst/>
          </a:prstGeom>
          <a:ln w="762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477963" y="764704"/>
            <a:ext cx="0" cy="2160240"/>
          </a:xfrm>
          <a:prstGeom prst="line">
            <a:avLst/>
          </a:prstGeom>
          <a:ln w="31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16027"/>
              </p:ext>
            </p:extLst>
          </p:nvPr>
        </p:nvGraphicFramePr>
        <p:xfrm>
          <a:off x="1477963" y="381892"/>
          <a:ext cx="3686705" cy="464775"/>
        </p:xfrm>
        <a:graphic>
          <a:graphicData uri="http://schemas.openxmlformats.org/drawingml/2006/table">
            <a:tbl>
              <a:tblPr/>
              <a:tblGrid>
                <a:gridCol w="3686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47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err="1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SPRi</a:t>
                      </a:r>
                      <a:r>
                        <a:rPr lang="en-US" altLang="ko-KR" sz="1800" b="1" kern="0" spc="0" baseline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Fall Conference(2</a:t>
                      </a:r>
                      <a:r>
                        <a:rPr lang="en-US" altLang="ko-KR" sz="1800" b="1" kern="0" spc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019.10.10)</a:t>
                      </a:r>
                      <a:endParaRPr lang="ko-KR" altLang="en-US" sz="1800" b="1" kern="0" spc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7907" marR="17907" marT="17907" marB="17907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8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4399545" y="4477791"/>
            <a:ext cx="3167855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kern="0" dirty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  <a:cs typeface="+mj-cs"/>
              </a:rPr>
              <a:t>SW</a:t>
            </a:r>
            <a:r>
              <a:rPr lang="ko-KR" altLang="en-US" b="1" kern="0" dirty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  <a:cs typeface="+mj-cs"/>
              </a:rPr>
              <a:t>정책연구소 </a:t>
            </a:r>
            <a:r>
              <a:rPr lang="ko-KR" altLang="en-US" b="1" kern="0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  <a:cs typeface="+mj-cs"/>
              </a:rPr>
              <a:t>지능콘텐츠팀</a:t>
            </a:r>
            <a:endParaRPr lang="en-US" altLang="ko-KR" b="1" kern="0" dirty="0">
              <a:solidFill>
                <a:srgbClr val="002060"/>
              </a:solidFill>
              <a:effectLst>
                <a:glow rad="127000">
                  <a:schemeClr val="bg1">
                    <a:alpha val="80000"/>
                  </a:schemeClr>
                </a:glow>
              </a:effectLst>
              <a:latin typeface="+mn-ea"/>
              <a:cs typeface="+mj-cs"/>
            </a:endParaRPr>
          </a:p>
          <a:p>
            <a:pPr algn="ctr"/>
            <a:endParaRPr lang="en-US" altLang="ko-KR" sz="700" b="1" kern="0" dirty="0">
              <a:solidFill>
                <a:srgbClr val="002060"/>
              </a:solidFill>
              <a:effectLst>
                <a:glow rad="127000">
                  <a:schemeClr val="bg1">
                    <a:alpha val="80000"/>
                  </a:schemeClr>
                </a:glow>
              </a:effectLst>
              <a:latin typeface="+mn-ea"/>
              <a:cs typeface="+mj-cs"/>
            </a:endParaRPr>
          </a:p>
          <a:p>
            <a:pPr algn="ctr"/>
            <a:r>
              <a:rPr lang="ko-KR" altLang="en-US" b="1" kern="0" dirty="0" smtClean="0">
                <a:solidFill>
                  <a:srgbClr val="002060"/>
                </a:solidFill>
                <a:effectLst>
                  <a:glow rad="127000">
                    <a:schemeClr val="bg1">
                      <a:alpha val="80000"/>
                    </a:schemeClr>
                  </a:glow>
                </a:effectLst>
                <a:latin typeface="+mn-ea"/>
                <a:cs typeface="+mj-cs"/>
              </a:rPr>
              <a:t>이승환 팀장</a:t>
            </a:r>
            <a:endParaRPr lang="ko-KR" altLang="en-US" b="1" kern="0" dirty="0">
              <a:solidFill>
                <a:srgbClr val="002060"/>
              </a:solidFill>
              <a:effectLst>
                <a:glow rad="127000">
                  <a:schemeClr val="bg1">
                    <a:alpha val="80000"/>
                  </a:schemeClr>
                </a:glow>
              </a:effectLst>
              <a:latin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9777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연구 </a:t>
            </a:r>
            <a:r>
              <a:rPr lang="ko-KR" altLang="en-US" b="1" spc="-100" dirty="0">
                <a:solidFill>
                  <a:schemeClr val="bg1"/>
                </a:solidFill>
              </a:rPr>
              <a:t>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19388" t="41469" r="72810" b="9413"/>
          <a:stretch/>
        </p:blipFill>
        <p:spPr>
          <a:xfrm>
            <a:off x="547592" y="1802648"/>
            <a:ext cx="1264946" cy="4082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33525" t="45607" r="59076" b="9311"/>
          <a:stretch/>
        </p:blipFill>
        <p:spPr>
          <a:xfrm>
            <a:off x="2616538" y="1784175"/>
            <a:ext cx="1111072" cy="409171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774111" y="6177251"/>
            <a:ext cx="57569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 smtClean="0">
                <a:latin typeface="NanumBarunGothicLight"/>
              </a:rPr>
              <a:t>자료</a:t>
            </a:r>
            <a:r>
              <a:rPr lang="en-US" altLang="ko-KR" sz="1200" dirty="0" smtClean="0">
                <a:latin typeface="NanumBarunGothicLight"/>
              </a:rPr>
              <a:t>:Ten</a:t>
            </a:r>
            <a:r>
              <a:rPr lang="en-US" altLang="ko-KR" sz="100" dirty="0" smtClean="0">
                <a:latin typeface="NanumBarunGothicLight"/>
              </a:rPr>
              <a:t> </a:t>
            </a:r>
            <a:r>
              <a:rPr lang="en-US" altLang="ko-KR" sz="1200" dirty="0" smtClean="0">
                <a:latin typeface="NanumBarunGothicLight"/>
              </a:rPr>
              <a:t>cent</a:t>
            </a:r>
            <a:r>
              <a:rPr lang="ko-KR" altLang="en-US" sz="1200" dirty="0" smtClean="0">
                <a:latin typeface="NanumBarunGothicLight"/>
              </a:rPr>
              <a:t> 인공지능 보고서</a:t>
            </a:r>
            <a:endParaRPr lang="ko-KR" altLang="en-US" sz="1200" dirty="0">
              <a:latin typeface="NanumBarunGothicLight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448" y="1612568"/>
            <a:ext cx="4123592" cy="98026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826" y="3326782"/>
            <a:ext cx="3448367" cy="144713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643" y="5555841"/>
            <a:ext cx="7497235" cy="75324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342" y="2661887"/>
            <a:ext cx="2716823" cy="92545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826" y="2046328"/>
            <a:ext cx="3302735" cy="95787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610" y="3748908"/>
            <a:ext cx="3458674" cy="90205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017" y="4867467"/>
            <a:ext cx="3857858" cy="604015"/>
          </a:xfrm>
          <a:prstGeom prst="rect">
            <a:avLst/>
          </a:prstGeom>
        </p:spPr>
      </p:pic>
      <p:sp>
        <p:nvSpPr>
          <p:cNvPr id="18" name="제목 2"/>
          <p:cNvSpPr txBox="1">
            <a:spLocks/>
          </p:cNvSpPr>
          <p:nvPr/>
        </p:nvSpPr>
        <p:spPr>
          <a:xfrm>
            <a:off x="588260" y="924805"/>
            <a:ext cx="7886700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인공지능 인재 대란</a:t>
            </a:r>
            <a:endParaRPr lang="ko-KR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211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연구 </a:t>
            </a:r>
            <a:r>
              <a:rPr lang="ko-KR" altLang="en-US" b="1" spc="-100" dirty="0">
                <a:solidFill>
                  <a:schemeClr val="bg1"/>
                </a:solidFill>
              </a:rPr>
              <a:t>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2694" t="15827" r="2017" b="11221"/>
          <a:stretch/>
        </p:blipFill>
        <p:spPr>
          <a:xfrm>
            <a:off x="1908699" y="2437366"/>
            <a:ext cx="7998139" cy="342941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993471" y="5946803"/>
            <a:ext cx="61462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latin typeface="NanumBarunGothicLight"/>
              </a:rPr>
              <a:t>자료</a:t>
            </a:r>
            <a:r>
              <a:rPr lang="en-US" altLang="ko-KR" sz="1200" dirty="0">
                <a:latin typeface="NanumBarunGothicLight"/>
              </a:rPr>
              <a:t>: </a:t>
            </a:r>
            <a:r>
              <a:rPr lang="ko-KR" altLang="en-US" sz="1200" dirty="0">
                <a:latin typeface="NanumBarunGothicLight"/>
              </a:rPr>
              <a:t>중국 칭</a:t>
            </a:r>
            <a:r>
              <a:rPr lang="ko-KR" altLang="en-US" sz="100" dirty="0">
                <a:latin typeface="NanumBarunGothicLight"/>
              </a:rPr>
              <a:t> </a:t>
            </a:r>
            <a:r>
              <a:rPr lang="ko-KR" altLang="en-US" sz="1200" dirty="0">
                <a:latin typeface="NanumBarunGothicLight"/>
              </a:rPr>
              <a:t>화대 인공지능 보고서</a:t>
            </a:r>
            <a:r>
              <a:rPr lang="en-US" altLang="ko-KR" sz="1200" dirty="0">
                <a:latin typeface="NanumBarunGothicLight"/>
              </a:rPr>
              <a:t>(2018), </a:t>
            </a:r>
            <a:r>
              <a:rPr lang="ko-KR" altLang="en-US" sz="1200" dirty="0">
                <a:latin typeface="NanumBarunGothicLight"/>
              </a:rPr>
              <a:t>https://news.joins.com/article/23442982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809673" y="1988008"/>
            <a:ext cx="433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&lt;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주요국 인공지능 인력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(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단위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: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명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) &gt;</a:t>
            </a:r>
            <a:endParaRPr lang="ko-KR" altLang="en-US" sz="2000" b="1" dirty="0">
              <a:solidFill>
                <a:srgbClr val="406DB5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1" name="제목 2"/>
          <p:cNvSpPr txBox="1">
            <a:spLocks/>
          </p:cNvSpPr>
          <p:nvPr/>
        </p:nvSpPr>
        <p:spPr>
          <a:xfrm>
            <a:off x="588260" y="924805"/>
            <a:ext cx="7886700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부족한 인공지능 인재</a:t>
            </a:r>
          </a:p>
        </p:txBody>
      </p:sp>
    </p:spTree>
    <p:extLst>
      <p:ext uri="{BB962C8B-B14F-4D97-AF65-F5344CB8AC3E}">
        <p14:creationId xmlns:p14="http://schemas.microsoft.com/office/powerpoint/2010/main" val="37873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>
                <a:solidFill>
                  <a:schemeClr val="bg1"/>
                </a:solidFill>
              </a:rPr>
              <a:t>연구 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417661" y="6213813"/>
            <a:ext cx="43941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latin typeface="NanumBarunGothicLight"/>
              </a:rPr>
              <a:t>자료</a:t>
            </a:r>
            <a:r>
              <a:rPr lang="en-US" altLang="ko-KR" sz="1200" dirty="0">
                <a:latin typeface="NanumBarunGothicLight"/>
              </a:rPr>
              <a:t>: Element </a:t>
            </a:r>
            <a:r>
              <a:rPr lang="en-US" altLang="ko-KR" sz="1200" dirty="0" smtClean="0">
                <a:latin typeface="NanumBarunGothicLight"/>
              </a:rPr>
              <a:t>AI, </a:t>
            </a:r>
            <a:r>
              <a:rPr lang="ko-KR" altLang="en-US" sz="1200" dirty="0" smtClean="0">
                <a:latin typeface="NanumBarunGothicLight"/>
              </a:rPr>
              <a:t>https://news.joins.com/article/23442982</a:t>
            </a:r>
            <a:endParaRPr lang="ko-KR" altLang="en-US" sz="1200" dirty="0">
              <a:latin typeface="NanumBarunGothicLight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007535" y="1885461"/>
            <a:ext cx="5625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&lt;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전 세계 최고급 인공지능 인재 수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(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단위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: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명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) &gt;</a:t>
            </a:r>
            <a:endParaRPr lang="ko-KR" altLang="en-US" sz="2000" b="1" dirty="0">
              <a:solidFill>
                <a:srgbClr val="406DB5"/>
              </a:solidFill>
              <a:latin typeface="+mj-ea"/>
              <a:ea typeface="+mj-ea"/>
              <a:cs typeface="+mj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4" y="2473932"/>
            <a:ext cx="7887746" cy="3604260"/>
          </a:xfrm>
          <a:prstGeom prst="rect">
            <a:avLst/>
          </a:prstGeom>
        </p:spPr>
      </p:pic>
      <p:sp>
        <p:nvSpPr>
          <p:cNvPr id="11" name="제목 2"/>
          <p:cNvSpPr txBox="1">
            <a:spLocks/>
          </p:cNvSpPr>
          <p:nvPr/>
        </p:nvSpPr>
        <p:spPr>
          <a:xfrm>
            <a:off x="588259" y="924805"/>
            <a:ext cx="10209973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최고급 인재도 부족</a:t>
            </a: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243544" y="4164009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/>
              <a:t>* AI </a:t>
            </a:r>
            <a:r>
              <a:rPr lang="en-US" altLang="ko-KR" sz="1400" dirty="0"/>
              <a:t>Brain Index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914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>
                <a:solidFill>
                  <a:schemeClr val="bg1"/>
                </a:solidFill>
              </a:rPr>
              <a:t>연구 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64121" t="11411" r="9254" b="18299"/>
          <a:stretch/>
        </p:blipFill>
        <p:spPr>
          <a:xfrm>
            <a:off x="1907712" y="1270002"/>
            <a:ext cx="3393243" cy="503896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17830" t="35082" r="46621" b="27938"/>
          <a:stretch/>
        </p:blipFill>
        <p:spPr>
          <a:xfrm>
            <a:off x="6236677" y="2567353"/>
            <a:ext cx="3876707" cy="22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>
                <a:solidFill>
                  <a:schemeClr val="bg1"/>
                </a:solidFill>
              </a:rPr>
              <a:t>연구 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28886" t="18110" r="22255" b="5274"/>
          <a:stretch/>
        </p:blipFill>
        <p:spPr>
          <a:xfrm>
            <a:off x="5081608" y="1440598"/>
            <a:ext cx="5635869" cy="49712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43252" t="12823" r="30401" b="10818"/>
          <a:stretch/>
        </p:blipFill>
        <p:spPr>
          <a:xfrm>
            <a:off x="1345729" y="1218582"/>
            <a:ext cx="3233668" cy="527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>
                <a:solidFill>
                  <a:schemeClr val="bg1"/>
                </a:solidFill>
              </a:rPr>
              <a:t>연구 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40780" t="19711" r="31795" b="5767"/>
          <a:stretch/>
        </p:blipFill>
        <p:spPr>
          <a:xfrm rot="5400000">
            <a:off x="3215974" y="-111404"/>
            <a:ext cx="5512777" cy="842603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22459" y="801784"/>
            <a:ext cx="10697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전체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생산성의 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10%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는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상위 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1%</a:t>
            </a:r>
            <a:r>
              <a:rPr lang="ko-KR" altLang="en-US" sz="2000" b="1" dirty="0" smtClean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에서</a:t>
            </a:r>
            <a:r>
              <a:rPr lang="en-US" altLang="ko-KR" sz="2000" b="1" dirty="0" smtClean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, 26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퍼센트는 상위 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5%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에서</a:t>
            </a:r>
            <a:endParaRPr lang="ko-KR" altLang="en-US" sz="2000" b="1" dirty="0">
              <a:solidFill>
                <a:srgbClr val="406DB5"/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13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>
                <a:solidFill>
                  <a:schemeClr val="bg1"/>
                </a:solidFill>
              </a:rPr>
              <a:t>연구 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850518" y="2400289"/>
            <a:ext cx="69187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·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국가별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인공지능 핵심인재 수준은 어떠한가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ko-KR" sz="2000" b="1" dirty="0">
              <a:solidFill>
                <a:srgbClr val="406DB5"/>
              </a:solidFill>
              <a:latin typeface="+mj-ea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·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정량적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측정 방법은 무엇인가</a:t>
            </a:r>
            <a:r>
              <a:rPr lang="en-US" altLang="ko-KR" sz="2000" b="1" dirty="0" smtClean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ko-KR" sz="2000" b="1" dirty="0">
              <a:solidFill>
                <a:srgbClr val="406DB5"/>
              </a:solidFill>
              <a:latin typeface="+mj-ea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2000" b="1" dirty="0">
                <a:solidFill>
                  <a:srgbClr val="406DB5"/>
                </a:solidFill>
                <a:latin typeface="+mj-ea"/>
              </a:rPr>
              <a:t>· </a:t>
            </a:r>
            <a:r>
              <a:rPr lang="ko-KR" altLang="en-US" sz="2000" b="1" dirty="0" smtClean="0">
                <a:solidFill>
                  <a:srgbClr val="406DB5"/>
                </a:solidFill>
                <a:latin typeface="+mj-ea"/>
              </a:rPr>
              <a:t>인공지능 핵심인재의 분포는 어떤 형태인가</a:t>
            </a:r>
            <a:r>
              <a:rPr lang="en-US" altLang="ko-KR" sz="2000" b="1" dirty="0" smtClean="0">
                <a:solidFill>
                  <a:srgbClr val="406DB5"/>
                </a:solidFill>
                <a:latin typeface="+mj-ea"/>
              </a:rPr>
              <a:t>?</a:t>
            </a:r>
            <a:endParaRPr lang="en-US" altLang="ko-KR" sz="2000" b="1" dirty="0">
              <a:solidFill>
                <a:srgbClr val="406DB5"/>
              </a:solidFill>
              <a:latin typeface="+mj-ea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ko-KR" sz="2000" b="1" dirty="0">
              <a:solidFill>
                <a:srgbClr val="406DB5"/>
              </a:solidFill>
              <a:latin typeface="+mj-ea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·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국가별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인공지능 핵심인재 수준의 차이는 존재하는가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· </a:t>
            </a: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의미는 무엇인가</a:t>
            </a:r>
            <a:r>
              <a:rPr lang="en-US" altLang="ko-KR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?</a:t>
            </a:r>
            <a:endParaRPr lang="en-US" altLang="ko-KR" sz="2000" b="1" dirty="0">
              <a:solidFill>
                <a:srgbClr val="406DB5"/>
              </a:solidFill>
              <a:latin typeface="+mj-ea"/>
              <a:ea typeface="+mj-ea"/>
              <a:cs typeface="+mj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6250" t="17850" r="52923" b="25900"/>
          <a:stretch/>
        </p:blipFill>
        <p:spPr>
          <a:xfrm>
            <a:off x="658912" y="2127208"/>
            <a:ext cx="3050930" cy="31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모서리가 둥근 직사각형 22"/>
          <p:cNvSpPr/>
          <p:nvPr/>
        </p:nvSpPr>
        <p:spPr>
          <a:xfrm>
            <a:off x="1030777" y="3245893"/>
            <a:ext cx="9958647" cy="38828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039089" y="4295377"/>
            <a:ext cx="9958647" cy="4475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1039088" y="5528054"/>
            <a:ext cx="9958647" cy="38828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039091" y="1155471"/>
            <a:ext cx="9958647" cy="38828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>
                <a:solidFill>
                  <a:schemeClr val="bg1"/>
                </a:solidFill>
              </a:rPr>
              <a:t>1. </a:t>
            </a:r>
            <a:r>
              <a:rPr lang="ko-KR" altLang="en-US" b="1" spc="-100" dirty="0">
                <a:solidFill>
                  <a:schemeClr val="bg1"/>
                </a:solidFill>
              </a:rPr>
              <a:t>연구 배경 및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14" name="제목 2"/>
          <p:cNvSpPr txBox="1">
            <a:spLocks/>
          </p:cNvSpPr>
          <p:nvPr/>
        </p:nvSpPr>
        <p:spPr>
          <a:xfrm>
            <a:off x="1128587" y="3865970"/>
            <a:ext cx="10018780" cy="1668766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endParaRPr lang="en-US" altLang="ko-KR" sz="1800" dirty="0" smtClean="0">
              <a:latin typeface="+mn-ea"/>
              <a:ea typeface="+mn-ea"/>
            </a:endParaRPr>
          </a:p>
          <a:p>
            <a:endParaRPr lang="en-US" altLang="ko-KR" sz="1800" dirty="0">
              <a:latin typeface="+mn-ea"/>
              <a:ea typeface="+mn-ea"/>
            </a:endParaRPr>
          </a:p>
          <a:p>
            <a:r>
              <a:rPr lang="en-US" altLang="ko-KR" sz="1800" dirty="0" smtClean="0">
                <a:solidFill>
                  <a:srgbClr val="C00000"/>
                </a:solidFill>
                <a:latin typeface="+mn-ea"/>
                <a:ea typeface="+mn-ea"/>
              </a:rPr>
              <a:t>[3]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국가별 </a:t>
            </a: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인공지능 연구자 상위 </a:t>
            </a: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100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인 선정 및 인공지능 두뇌 지수 측정</a:t>
            </a:r>
            <a:endParaRPr lang="en-US" altLang="ko-KR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endParaRPr lang="en-US" altLang="ko-KR" sz="1800" dirty="0">
              <a:latin typeface="+mn-ea"/>
              <a:ea typeface="+mn-ea"/>
            </a:endParaRPr>
          </a:p>
          <a:p>
            <a:r>
              <a:rPr lang="en-US" altLang="ko-KR" sz="1600" dirty="0">
                <a:latin typeface="+mn-ea"/>
                <a:ea typeface="+mn-ea"/>
              </a:rPr>
              <a:t>· </a:t>
            </a:r>
            <a:r>
              <a:rPr lang="en-US" altLang="ko-KR" sz="1600" dirty="0" smtClean="0">
                <a:latin typeface="+mn-ea"/>
                <a:ea typeface="+mn-ea"/>
              </a:rPr>
              <a:t>100</a:t>
            </a:r>
            <a:r>
              <a:rPr lang="ko-KR" altLang="en-US" sz="1600" dirty="0" smtClean="0">
                <a:latin typeface="+mn-ea"/>
                <a:ea typeface="+mn-ea"/>
              </a:rPr>
              <a:t>명 선정 기준은 인공지능 </a:t>
            </a:r>
            <a:r>
              <a:rPr lang="ko-KR" altLang="en-US" sz="1600" dirty="0">
                <a:latin typeface="+mn-ea"/>
                <a:ea typeface="+mn-ea"/>
              </a:rPr>
              <a:t>연구역량 지표</a:t>
            </a:r>
            <a:r>
              <a:rPr lang="en-US" altLang="ko-KR" sz="1600" dirty="0" smtClean="0">
                <a:latin typeface="+mn-ea"/>
                <a:ea typeface="+mn-ea"/>
              </a:rPr>
              <a:t>(</a:t>
            </a:r>
            <a:r>
              <a:rPr lang="ko-KR" altLang="en-US" sz="1600" dirty="0">
                <a:latin typeface="+mn-ea"/>
                <a:ea typeface="+mn-ea"/>
              </a:rPr>
              <a:t>연구 수</a:t>
            </a:r>
            <a:r>
              <a:rPr lang="en-US" altLang="ko-KR" sz="1600" dirty="0">
                <a:latin typeface="+mn-ea"/>
                <a:ea typeface="+mn-ea"/>
              </a:rPr>
              <a:t>, Citations/Publications, FWCI)</a:t>
            </a:r>
            <a:r>
              <a:rPr lang="ko-KR" altLang="en-US" sz="1600" dirty="0" smtClean="0">
                <a:latin typeface="+mn-ea"/>
                <a:ea typeface="+mn-ea"/>
              </a:rPr>
              <a:t>를 가중 평균 한 값</a:t>
            </a:r>
            <a:endParaRPr lang="en-US" altLang="ko-KR" sz="1600" dirty="0">
              <a:latin typeface="+mn-ea"/>
              <a:ea typeface="+mn-ea"/>
            </a:endParaRPr>
          </a:p>
        </p:txBody>
      </p:sp>
      <p:sp>
        <p:nvSpPr>
          <p:cNvPr id="19" name="제목 2"/>
          <p:cNvSpPr txBox="1">
            <a:spLocks/>
          </p:cNvSpPr>
          <p:nvPr/>
        </p:nvSpPr>
        <p:spPr>
          <a:xfrm>
            <a:off x="1120273" y="3024959"/>
            <a:ext cx="8746933" cy="1238596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endParaRPr lang="en-US" altLang="ko-KR" sz="1800" dirty="0" smtClean="0">
              <a:latin typeface="+mn-ea"/>
              <a:ea typeface="+mn-ea"/>
            </a:endParaRPr>
          </a:p>
          <a:p>
            <a:r>
              <a:rPr lang="en-US" altLang="ko-KR" sz="1800" dirty="0" smtClean="0">
                <a:solidFill>
                  <a:srgbClr val="C00000"/>
                </a:solidFill>
                <a:latin typeface="+mn-ea"/>
                <a:ea typeface="+mn-ea"/>
              </a:rPr>
              <a:t>[2]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국가별 인공지능 연구자 상위 </a:t>
            </a: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500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인 선정</a:t>
            </a: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(1</a:t>
            </a:r>
            <a:r>
              <a:rPr lang="en-US" altLang="ko-KR" sz="1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st</a:t>
            </a: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Cut off)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및 분석</a:t>
            </a:r>
            <a:endParaRPr lang="en-US" altLang="ko-K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endParaRPr lang="en-US" altLang="ko-K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600" dirty="0" smtClean="0">
                <a:latin typeface="+mn-ea"/>
                <a:ea typeface="+mn-ea"/>
              </a:rPr>
              <a:t>· </a:t>
            </a:r>
            <a:r>
              <a:rPr lang="ko-KR" altLang="en-US" sz="1600" dirty="0" smtClean="0">
                <a:latin typeface="+mn-ea"/>
                <a:ea typeface="+mn-ea"/>
              </a:rPr>
              <a:t>국가별 </a:t>
            </a:r>
            <a:r>
              <a:rPr lang="en-US" altLang="ko-KR" sz="1600" dirty="0" smtClean="0">
                <a:latin typeface="+mn-ea"/>
                <a:ea typeface="+mn-ea"/>
              </a:rPr>
              <a:t>1</a:t>
            </a:r>
            <a:r>
              <a:rPr lang="en-US" altLang="ko-KR" sz="1600" baseline="30000" dirty="0" smtClean="0">
                <a:latin typeface="+mn-ea"/>
                <a:ea typeface="+mn-ea"/>
              </a:rPr>
              <a:t>st </a:t>
            </a:r>
            <a:r>
              <a:rPr lang="en-US" altLang="ko-KR" sz="1600" dirty="0" smtClean="0">
                <a:latin typeface="+mn-ea"/>
                <a:ea typeface="+mn-ea"/>
              </a:rPr>
              <a:t>Cut off </a:t>
            </a:r>
            <a:r>
              <a:rPr lang="ko-KR" altLang="en-US" sz="1600" dirty="0" smtClean="0">
                <a:latin typeface="+mn-ea"/>
                <a:ea typeface="+mn-ea"/>
              </a:rPr>
              <a:t>기준은 연구 수</a:t>
            </a:r>
            <a:endParaRPr lang="en-US" altLang="ko-KR" sz="1600" dirty="0">
              <a:latin typeface="+mn-ea"/>
              <a:ea typeface="+mn-ea"/>
            </a:endParaRPr>
          </a:p>
        </p:txBody>
      </p:sp>
      <p:sp>
        <p:nvSpPr>
          <p:cNvPr id="21" name="제목 2"/>
          <p:cNvSpPr txBox="1">
            <a:spLocks/>
          </p:cNvSpPr>
          <p:nvPr/>
        </p:nvSpPr>
        <p:spPr>
          <a:xfrm>
            <a:off x="1128587" y="709371"/>
            <a:ext cx="11140998" cy="1668766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endParaRPr lang="en-US" altLang="ko-KR" sz="1800" dirty="0" smtClean="0">
              <a:latin typeface="+mn-ea"/>
              <a:ea typeface="+mn-ea"/>
            </a:endParaRPr>
          </a:p>
          <a:p>
            <a:endParaRPr lang="en-US" altLang="ko-KR" sz="1800" dirty="0">
              <a:latin typeface="+mn-ea"/>
              <a:ea typeface="+mn-ea"/>
            </a:endParaRPr>
          </a:p>
          <a:p>
            <a:r>
              <a:rPr lang="en-US" altLang="ko-KR" sz="1800" dirty="0" smtClean="0">
                <a:solidFill>
                  <a:srgbClr val="C00000"/>
                </a:solidFill>
                <a:latin typeface="+mn-ea"/>
                <a:ea typeface="+mn-ea"/>
              </a:rPr>
              <a:t>[1]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지수 및 변수 정의</a:t>
            </a: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분석대상 국가</a:t>
            </a: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데이터 선정</a:t>
            </a:r>
            <a:endParaRPr lang="en-US" altLang="ko-K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endParaRPr lang="en-US" altLang="ko-KR" sz="1000" dirty="0">
              <a:latin typeface="+mn-ea"/>
              <a:ea typeface="+mn-ea"/>
            </a:endParaRPr>
          </a:p>
          <a:p>
            <a:r>
              <a:rPr lang="en-US" altLang="ko-KR" sz="1600" dirty="0">
                <a:latin typeface="+mn-ea"/>
                <a:ea typeface="+mn-ea"/>
              </a:rPr>
              <a:t>· </a:t>
            </a:r>
            <a:r>
              <a:rPr lang="en-US" altLang="ko-KR" sz="1600" dirty="0" smtClean="0">
                <a:latin typeface="+mn-ea"/>
                <a:ea typeface="+mn-ea"/>
              </a:rPr>
              <a:t>AI </a:t>
            </a:r>
            <a:r>
              <a:rPr lang="en-US" altLang="ko-KR" sz="1600" dirty="0">
                <a:latin typeface="+mn-ea"/>
                <a:ea typeface="+mn-ea"/>
              </a:rPr>
              <a:t>Brain Index : 2009~2018</a:t>
            </a:r>
            <a:r>
              <a:rPr lang="ko-KR" altLang="en-US" sz="1600" dirty="0">
                <a:latin typeface="+mn-ea"/>
                <a:ea typeface="+mn-ea"/>
              </a:rPr>
              <a:t>년간 </a:t>
            </a:r>
            <a:r>
              <a:rPr lang="ko-KR" altLang="en-US" sz="1600" dirty="0" smtClean="0">
                <a:latin typeface="+mn-ea"/>
                <a:ea typeface="+mn-ea"/>
              </a:rPr>
              <a:t>인공지능 연구역량 기준</a:t>
            </a:r>
            <a:r>
              <a:rPr lang="en-US" altLang="ko-KR" sz="1600" dirty="0" smtClean="0">
                <a:latin typeface="+mn-ea"/>
                <a:ea typeface="+mn-ea"/>
              </a:rPr>
              <a:t>, </a:t>
            </a:r>
            <a:r>
              <a:rPr lang="ko-KR" altLang="en-US" sz="1600" dirty="0" smtClean="0">
                <a:latin typeface="+mn-ea"/>
                <a:ea typeface="+mn-ea"/>
              </a:rPr>
              <a:t>국가별 </a:t>
            </a:r>
            <a:r>
              <a:rPr lang="ko-KR" altLang="en-US" sz="1600" dirty="0">
                <a:latin typeface="+mn-ea"/>
                <a:ea typeface="+mn-ea"/>
              </a:rPr>
              <a:t>상위 </a:t>
            </a:r>
            <a:r>
              <a:rPr lang="en-US" altLang="ko-KR" sz="1600" dirty="0">
                <a:latin typeface="+mn-ea"/>
                <a:ea typeface="+mn-ea"/>
              </a:rPr>
              <a:t>100</a:t>
            </a:r>
            <a:r>
              <a:rPr lang="ko-KR" altLang="en-US" sz="1600" dirty="0">
                <a:latin typeface="+mn-ea"/>
                <a:ea typeface="+mn-ea"/>
              </a:rPr>
              <a:t>명의 역량을 지수화한 값</a:t>
            </a:r>
          </a:p>
          <a:p>
            <a:endParaRPr lang="en-US" altLang="ko-KR" sz="1000" dirty="0" smtClean="0">
              <a:latin typeface="+mn-ea"/>
              <a:ea typeface="+mn-ea"/>
            </a:endParaRPr>
          </a:p>
          <a:p>
            <a:r>
              <a:rPr lang="en-US" altLang="ko-KR" sz="1600" dirty="0" smtClean="0">
                <a:latin typeface="+mn-ea"/>
                <a:ea typeface="+mn-ea"/>
              </a:rPr>
              <a:t>· </a:t>
            </a:r>
            <a:r>
              <a:rPr lang="ko-KR" altLang="en-US" sz="1600" dirty="0" smtClean="0">
                <a:latin typeface="+mn-ea"/>
                <a:ea typeface="+mn-ea"/>
              </a:rPr>
              <a:t>인공지능 연구역량 지표</a:t>
            </a:r>
            <a:r>
              <a:rPr lang="en-US" altLang="ko-KR" sz="1600" dirty="0" smtClean="0">
                <a:latin typeface="+mn-ea"/>
                <a:ea typeface="+mn-ea"/>
              </a:rPr>
              <a:t>(</a:t>
            </a:r>
            <a:r>
              <a:rPr lang="ko-KR" altLang="en-US" sz="1600" dirty="0" smtClean="0">
                <a:latin typeface="+mn-ea"/>
                <a:ea typeface="+mn-ea"/>
              </a:rPr>
              <a:t>연구 수</a:t>
            </a:r>
            <a:r>
              <a:rPr lang="en-US" altLang="ko-KR" sz="1600" dirty="0" smtClean="0">
                <a:latin typeface="+mn-ea"/>
                <a:ea typeface="+mn-ea"/>
              </a:rPr>
              <a:t>, Citations/Publications, FWCI), 25</a:t>
            </a:r>
            <a:r>
              <a:rPr lang="ko-KR" altLang="en-US" sz="1600" dirty="0" smtClean="0">
                <a:latin typeface="+mn-ea"/>
                <a:ea typeface="+mn-ea"/>
              </a:rPr>
              <a:t>개국</a:t>
            </a:r>
            <a:r>
              <a:rPr lang="en-US" altLang="ko-KR" sz="1600" dirty="0" smtClean="0">
                <a:latin typeface="+mn-ea"/>
                <a:ea typeface="+mn-ea"/>
              </a:rPr>
              <a:t>, Elsevier DB</a:t>
            </a:r>
          </a:p>
        </p:txBody>
      </p:sp>
      <p:sp>
        <p:nvSpPr>
          <p:cNvPr id="22" name="제목 2"/>
          <p:cNvSpPr txBox="1">
            <a:spLocks/>
          </p:cNvSpPr>
          <p:nvPr/>
        </p:nvSpPr>
        <p:spPr>
          <a:xfrm>
            <a:off x="1128587" y="5301972"/>
            <a:ext cx="8746933" cy="1238596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endParaRPr lang="en-US" altLang="ko-KR" sz="1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r>
              <a:rPr lang="en-US" altLang="ko-KR" sz="1800" dirty="0" smtClean="0">
                <a:solidFill>
                  <a:srgbClr val="C00000"/>
                </a:solidFill>
                <a:latin typeface="+mn-ea"/>
                <a:ea typeface="+mn-ea"/>
              </a:rPr>
              <a:t>[4</a:t>
            </a:r>
            <a:r>
              <a:rPr lang="en-US" altLang="ko-KR" sz="1800" dirty="0">
                <a:solidFill>
                  <a:srgbClr val="C00000"/>
                </a:solidFill>
                <a:latin typeface="+mn-ea"/>
                <a:ea typeface="+mn-ea"/>
              </a:rPr>
              <a:t>]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인공지능 두뇌 지수</a:t>
            </a: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기준 </a:t>
            </a: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세계 </a:t>
            </a: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100</a:t>
            </a: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인</a:t>
            </a:r>
            <a:r>
              <a:rPr lang="en-US" altLang="ko-K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, 500</a:t>
            </a:r>
            <a:r>
              <a:rPr lang="ko-K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인 선정 및 국가별 분포 </a:t>
            </a:r>
            <a:r>
              <a:rPr lang="ko-KR" alt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분석</a:t>
            </a:r>
            <a:endParaRPr lang="en-US" altLang="ko-KR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  <a:p>
            <a:endParaRPr lang="en-US" altLang="ko-KR" sz="1000" dirty="0" smtClean="0">
              <a:latin typeface="+mn-ea"/>
              <a:ea typeface="+mn-ea"/>
            </a:endParaRPr>
          </a:p>
          <a:p>
            <a:endParaRPr lang="en-US" altLang="ko-KR" sz="1000" dirty="0" smtClean="0">
              <a:latin typeface="+mn-ea"/>
              <a:ea typeface="+mn-ea"/>
            </a:endParaRPr>
          </a:p>
          <a:p>
            <a:r>
              <a:rPr lang="en-US" altLang="ko-KR" sz="1600" dirty="0">
                <a:latin typeface="+mn-ea"/>
                <a:ea typeface="+mn-ea"/>
              </a:rPr>
              <a:t>· </a:t>
            </a:r>
            <a:r>
              <a:rPr lang="en-US" altLang="ko-KR" sz="1600" dirty="0" smtClean="0">
                <a:latin typeface="+mn-ea"/>
                <a:ea typeface="+mn-ea"/>
              </a:rPr>
              <a:t>AI Brain Index World 100, AI </a:t>
            </a:r>
            <a:r>
              <a:rPr lang="en-US" altLang="ko-KR" sz="1600" dirty="0">
                <a:latin typeface="+mn-ea"/>
                <a:ea typeface="+mn-ea"/>
              </a:rPr>
              <a:t>Brain </a:t>
            </a:r>
            <a:r>
              <a:rPr lang="en-US" altLang="ko-KR" sz="1600" dirty="0" smtClean="0">
                <a:latin typeface="+mn-ea"/>
                <a:ea typeface="+mn-ea"/>
              </a:rPr>
              <a:t>Index World 500</a:t>
            </a:r>
            <a:endParaRPr lang="en-US" altLang="ko-KR" sz="1600" dirty="0">
              <a:latin typeface="+mn-ea"/>
              <a:ea typeface="+mn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616914" y="2344513"/>
            <a:ext cx="84064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i="1" dirty="0" smtClean="0">
                <a:latin typeface="+mn-ea"/>
              </a:rPr>
              <a:t>AI </a:t>
            </a:r>
            <a:r>
              <a:rPr lang="en-US" altLang="ko-KR" i="1" dirty="0">
                <a:latin typeface="+mn-ea"/>
              </a:rPr>
              <a:t>Brain </a:t>
            </a:r>
            <a:r>
              <a:rPr lang="en-US" altLang="ko-KR" i="1" dirty="0" smtClean="0">
                <a:latin typeface="+mn-ea"/>
              </a:rPr>
              <a:t>Index = W </a:t>
            </a:r>
            <a:r>
              <a:rPr lang="en-US" altLang="ko-KR" sz="1200" i="1" baseline="-25000" dirty="0" smtClean="0">
                <a:latin typeface="+mn-ea"/>
              </a:rPr>
              <a:t>Scholarly Output</a:t>
            </a:r>
            <a:r>
              <a:rPr lang="en-US" altLang="ko-KR" i="1" dirty="0" smtClean="0">
                <a:latin typeface="+mn-ea"/>
              </a:rPr>
              <a:t>* V </a:t>
            </a:r>
            <a:r>
              <a:rPr lang="en-US" altLang="ko-KR" sz="1200" i="1" baseline="-25000" dirty="0" smtClean="0">
                <a:latin typeface="+mn-ea"/>
              </a:rPr>
              <a:t>Scholarly Output</a:t>
            </a:r>
            <a:r>
              <a:rPr lang="en-US" altLang="ko-KR" i="1" dirty="0" smtClean="0">
                <a:latin typeface="+mn-ea"/>
              </a:rPr>
              <a:t>+ W </a:t>
            </a:r>
            <a:r>
              <a:rPr lang="en-US" altLang="ko-KR" sz="1200" i="1" baseline="-25000" dirty="0" smtClean="0">
                <a:latin typeface="+mn-ea"/>
              </a:rPr>
              <a:t>Citation/Publication</a:t>
            </a:r>
            <a:r>
              <a:rPr lang="en-US" altLang="ko-KR" i="1" dirty="0" smtClean="0">
                <a:latin typeface="+mn-ea"/>
              </a:rPr>
              <a:t>* V</a:t>
            </a:r>
            <a:r>
              <a:rPr lang="en-US" altLang="ko-KR" i="1" baseline="-25000" dirty="0">
                <a:latin typeface="+mn-ea"/>
              </a:rPr>
              <a:t> </a:t>
            </a:r>
            <a:r>
              <a:rPr lang="en-US" altLang="ko-KR" sz="1200" i="1" baseline="-25000" dirty="0">
                <a:latin typeface="+mn-ea"/>
              </a:rPr>
              <a:t>Citation/Publication</a:t>
            </a:r>
            <a:r>
              <a:rPr lang="en-US" altLang="ko-KR" i="1" baseline="-25000" dirty="0">
                <a:latin typeface="+mn-ea"/>
              </a:rPr>
              <a:t> </a:t>
            </a:r>
            <a:r>
              <a:rPr lang="en-US" altLang="ko-KR" i="1" dirty="0" smtClean="0">
                <a:latin typeface="+mn-ea"/>
              </a:rPr>
              <a:t>+ W</a:t>
            </a:r>
            <a:r>
              <a:rPr lang="en-US" altLang="ko-KR" sz="1200" i="1" baseline="-25000" dirty="0" smtClean="0">
                <a:latin typeface="+mn-ea"/>
              </a:rPr>
              <a:t>FWCI</a:t>
            </a:r>
            <a:r>
              <a:rPr lang="en-US" altLang="ko-KR" i="1" dirty="0" smtClean="0">
                <a:latin typeface="+mn-ea"/>
              </a:rPr>
              <a:t>* V</a:t>
            </a:r>
            <a:r>
              <a:rPr lang="en-US" altLang="ko-KR" sz="1200" i="1" baseline="-25000" dirty="0" smtClean="0">
                <a:latin typeface="+mn-ea"/>
              </a:rPr>
              <a:t>FWCI</a:t>
            </a:r>
            <a:endParaRPr lang="ko-KR" altLang="en-US" sz="1200" i="1" dirty="0"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945713" y="2764431"/>
            <a:ext cx="6115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i="1" dirty="0" smtClean="0">
                <a:latin typeface="+mn-ea"/>
              </a:rPr>
              <a:t>* W(Weight)</a:t>
            </a:r>
            <a:r>
              <a:rPr lang="ko-KR" altLang="en-US" sz="1200" i="1" dirty="0" smtClean="0">
                <a:latin typeface="+mn-ea"/>
              </a:rPr>
              <a:t>는 각 변수의 가중치</a:t>
            </a:r>
            <a:r>
              <a:rPr lang="en-US" altLang="ko-KR" sz="1200" i="1" dirty="0" smtClean="0">
                <a:latin typeface="+mn-ea"/>
              </a:rPr>
              <a:t>, V(Variable)</a:t>
            </a:r>
            <a:r>
              <a:rPr lang="ko-KR" altLang="en-US" sz="1200" i="1" dirty="0" smtClean="0">
                <a:latin typeface="+mn-ea"/>
              </a:rPr>
              <a:t>는 연구역량 지표 변수의 </a:t>
            </a:r>
            <a:r>
              <a:rPr lang="en-US" altLang="ko-KR" sz="1200" i="1" dirty="0" smtClean="0">
                <a:latin typeface="+mn-ea"/>
              </a:rPr>
              <a:t>100</a:t>
            </a:r>
            <a:r>
              <a:rPr lang="ko-KR" altLang="en-US" sz="1200" i="1" dirty="0" smtClean="0">
                <a:latin typeface="+mn-ea"/>
              </a:rPr>
              <a:t>점</a:t>
            </a:r>
            <a:r>
              <a:rPr lang="en-US" altLang="ko-KR" sz="1200" i="1" dirty="0" smtClean="0">
                <a:latin typeface="+mn-ea"/>
              </a:rPr>
              <a:t> </a:t>
            </a:r>
            <a:r>
              <a:rPr lang="ko-KR" altLang="en-US" sz="1200" i="1" dirty="0" smtClean="0">
                <a:latin typeface="+mn-ea"/>
              </a:rPr>
              <a:t>환산 값</a:t>
            </a:r>
            <a:r>
              <a:rPr lang="en-US" altLang="ko-KR" sz="1200" i="1" dirty="0" smtClean="0">
                <a:latin typeface="+mn-ea"/>
              </a:rPr>
              <a:t>  </a:t>
            </a:r>
            <a:endParaRPr lang="ko-KR" altLang="en-US" sz="1200" i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62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885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국가별 상위 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500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명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(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총 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12500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명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, 2009~2018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년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)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848092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 smtClean="0">
                <a:latin typeface="+mj-ea"/>
                <a:ea typeface="+mj-ea"/>
              </a:rPr>
              <a:t>연구 수 평균 </a:t>
            </a:r>
            <a:r>
              <a:rPr lang="en-US" altLang="ko-KR" sz="2000" dirty="0" smtClean="0">
                <a:latin typeface="+mj-ea"/>
                <a:ea typeface="+mj-ea"/>
              </a:rPr>
              <a:t>17.32, Skewness 3.77, Min 1, Max 313</a:t>
            </a:r>
            <a:endParaRPr lang="ko-KR" altLang="en-US" sz="2000" dirty="0">
              <a:latin typeface="+mj-ea"/>
              <a:ea typeface="+mj-ea"/>
            </a:endParaRPr>
          </a:p>
        </p:txBody>
      </p:sp>
      <p:pic>
        <p:nvPicPr>
          <p:cNvPr id="1026" name="_x394337456" descr="EMB000039742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98" y="2345266"/>
            <a:ext cx="5704997" cy="344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_x394333536" descr="EMB0000397424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9"/>
          <a:stretch>
            <a:fillRect/>
          </a:stretch>
        </p:blipFill>
        <p:spPr bwMode="auto">
          <a:xfrm>
            <a:off x="662891" y="2345267"/>
            <a:ext cx="4956157" cy="344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50900" y="1354739"/>
            <a:ext cx="1049020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0">
              <a:lnSpc>
                <a:spcPct val="16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400" i="1" dirty="0" smtClean="0">
                <a:latin typeface="+mj-ea"/>
                <a:ea typeface="+mj-ea"/>
              </a:rPr>
              <a:t>* 25</a:t>
            </a:r>
            <a:r>
              <a:rPr lang="ko-KR" altLang="en-US" sz="1400" i="1" dirty="0">
                <a:latin typeface="+mj-ea"/>
                <a:ea typeface="+mj-ea"/>
              </a:rPr>
              <a:t>개국 국가별로 인공지능 연구 수를 기준으로 핵심인재 </a:t>
            </a:r>
            <a:r>
              <a:rPr lang="en-US" altLang="ko-KR" sz="1400" i="1" dirty="0">
                <a:latin typeface="+mj-ea"/>
                <a:ea typeface="+mj-ea"/>
              </a:rPr>
              <a:t>500</a:t>
            </a:r>
            <a:r>
              <a:rPr lang="ko-KR" altLang="en-US" sz="1400" i="1" dirty="0">
                <a:latin typeface="+mj-ea"/>
                <a:ea typeface="+mj-ea"/>
              </a:rPr>
              <a:t>명을 </a:t>
            </a:r>
            <a:r>
              <a:rPr lang="en-US" altLang="ko-KR" sz="1400" i="1" dirty="0">
                <a:latin typeface="+mj-ea"/>
                <a:ea typeface="+mj-ea"/>
              </a:rPr>
              <a:t>1</a:t>
            </a:r>
            <a:r>
              <a:rPr lang="ko-KR" altLang="en-US" sz="1400" i="1" dirty="0">
                <a:latin typeface="+mj-ea"/>
                <a:ea typeface="+mj-ea"/>
              </a:rPr>
              <a:t>차 선정</a:t>
            </a:r>
          </a:p>
        </p:txBody>
      </p:sp>
    </p:spTree>
    <p:extLst>
      <p:ext uri="{BB962C8B-B14F-4D97-AF65-F5344CB8AC3E}">
        <p14:creationId xmlns:p14="http://schemas.microsoft.com/office/powerpoint/2010/main" val="21169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892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>
                <a:solidFill>
                  <a:schemeClr val="bg1"/>
                </a:solidFill>
              </a:rPr>
              <a:t>국가별 상위 </a:t>
            </a:r>
            <a:r>
              <a:rPr lang="en-US" altLang="ko-KR" b="1" spc="-100" dirty="0">
                <a:solidFill>
                  <a:schemeClr val="bg1"/>
                </a:solidFill>
              </a:rPr>
              <a:t>500</a:t>
            </a:r>
            <a:r>
              <a:rPr lang="ko-KR" altLang="en-US" b="1" spc="-100" dirty="0">
                <a:solidFill>
                  <a:schemeClr val="bg1"/>
                </a:solidFill>
              </a:rPr>
              <a:t>명</a:t>
            </a:r>
            <a:r>
              <a:rPr lang="en-US" altLang="ko-KR" b="1" spc="-100" dirty="0">
                <a:solidFill>
                  <a:schemeClr val="bg1"/>
                </a:solidFill>
              </a:rPr>
              <a:t>(</a:t>
            </a:r>
            <a:r>
              <a:rPr lang="ko-KR" altLang="en-US" b="1" spc="-100" dirty="0">
                <a:solidFill>
                  <a:schemeClr val="bg1"/>
                </a:solidFill>
              </a:rPr>
              <a:t>총 </a:t>
            </a:r>
            <a:r>
              <a:rPr lang="en-US" altLang="ko-KR" b="1" spc="-100" dirty="0">
                <a:solidFill>
                  <a:schemeClr val="bg1"/>
                </a:solidFill>
              </a:rPr>
              <a:t>12500</a:t>
            </a:r>
            <a:r>
              <a:rPr lang="ko-KR" altLang="en-US" b="1" spc="-100" dirty="0">
                <a:solidFill>
                  <a:schemeClr val="bg1"/>
                </a:solidFill>
              </a:rPr>
              <a:t>명</a:t>
            </a:r>
            <a:r>
              <a:rPr lang="en-US" altLang="ko-KR" b="1" spc="-100" dirty="0">
                <a:solidFill>
                  <a:schemeClr val="bg1"/>
                </a:solidFill>
              </a:rPr>
              <a:t>, 2009~2018</a:t>
            </a:r>
            <a:r>
              <a:rPr lang="ko-KR" altLang="en-US" b="1" spc="-100" dirty="0">
                <a:solidFill>
                  <a:schemeClr val="bg1"/>
                </a:solidFill>
              </a:rPr>
              <a:t>년</a:t>
            </a:r>
            <a:r>
              <a:rPr lang="en-US" altLang="ko-KR" b="1" spc="-100" dirty="0">
                <a:solidFill>
                  <a:schemeClr val="bg1"/>
                </a:solidFill>
              </a:rPr>
              <a:t>)</a:t>
            </a:r>
            <a:endParaRPr lang="ko-KR" altLang="en-US" b="1" spc="-100" dirty="0">
              <a:solidFill>
                <a:schemeClr val="bg1"/>
              </a:solidFill>
            </a:endParaRPr>
          </a:p>
          <a:p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848092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 smtClean="0">
                <a:latin typeface="+mn-ea"/>
                <a:ea typeface="+mn-ea"/>
              </a:rPr>
              <a:t>편당 인용 수 평균 </a:t>
            </a:r>
            <a:r>
              <a:rPr lang="en-US" altLang="ko-KR" sz="2000" dirty="0" smtClean="0">
                <a:latin typeface="+mn-ea"/>
                <a:ea typeface="+mn-ea"/>
              </a:rPr>
              <a:t>11.81, Skewness 16.62, Min 0, Max 1056.8</a:t>
            </a:r>
            <a:endParaRPr lang="ko-KR" altLang="en-US" sz="2000" dirty="0">
              <a:latin typeface="+mn-ea"/>
              <a:ea typeface="+mn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0" name="_x394337616" descr="EMB0000397424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33" y="2491946"/>
            <a:ext cx="6146799" cy="33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_x394333456" descr="EMB0000397424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2" y="2491946"/>
            <a:ext cx="4715933" cy="33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3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33707" t="13187" r="33707" b="4700"/>
          <a:stretch/>
        </p:blipFill>
        <p:spPr>
          <a:xfrm>
            <a:off x="537883" y="1021975"/>
            <a:ext cx="3908611" cy="554018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17973" t="20183" r="15204" b="24849"/>
          <a:stretch/>
        </p:blipFill>
        <p:spPr>
          <a:xfrm>
            <a:off x="4522177" y="2198077"/>
            <a:ext cx="7435192" cy="3440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Prologue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8856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국가별 상위 </a:t>
            </a:r>
            <a:r>
              <a:rPr lang="en-US" altLang="ko-KR" b="1" spc="-100" dirty="0">
                <a:solidFill>
                  <a:schemeClr val="bg1"/>
                </a:solidFill>
              </a:rPr>
              <a:t>500</a:t>
            </a:r>
            <a:r>
              <a:rPr lang="ko-KR" altLang="en-US" b="1" spc="-100" dirty="0">
                <a:solidFill>
                  <a:schemeClr val="bg1"/>
                </a:solidFill>
              </a:rPr>
              <a:t>명</a:t>
            </a:r>
            <a:r>
              <a:rPr lang="en-US" altLang="ko-KR" b="1" spc="-100" dirty="0">
                <a:solidFill>
                  <a:schemeClr val="bg1"/>
                </a:solidFill>
              </a:rPr>
              <a:t>(</a:t>
            </a:r>
            <a:r>
              <a:rPr lang="ko-KR" altLang="en-US" b="1" spc="-100" dirty="0">
                <a:solidFill>
                  <a:schemeClr val="bg1"/>
                </a:solidFill>
              </a:rPr>
              <a:t>총 </a:t>
            </a:r>
            <a:r>
              <a:rPr lang="en-US" altLang="ko-KR" b="1" spc="-100" dirty="0">
                <a:solidFill>
                  <a:schemeClr val="bg1"/>
                </a:solidFill>
              </a:rPr>
              <a:t>12500</a:t>
            </a:r>
            <a:r>
              <a:rPr lang="ko-KR" altLang="en-US" b="1" spc="-100" dirty="0">
                <a:solidFill>
                  <a:schemeClr val="bg1"/>
                </a:solidFill>
              </a:rPr>
              <a:t>명</a:t>
            </a:r>
            <a:r>
              <a:rPr lang="en-US" altLang="ko-KR" b="1" spc="-100" dirty="0">
                <a:solidFill>
                  <a:schemeClr val="bg1"/>
                </a:solidFill>
              </a:rPr>
              <a:t>, 2009~2018</a:t>
            </a:r>
            <a:r>
              <a:rPr lang="ko-KR" altLang="en-US" b="1" spc="-100" dirty="0">
                <a:solidFill>
                  <a:schemeClr val="bg1"/>
                </a:solidFill>
              </a:rPr>
              <a:t>년</a:t>
            </a:r>
            <a:r>
              <a:rPr lang="en-US" altLang="ko-KR" b="1" spc="-100" dirty="0">
                <a:solidFill>
                  <a:schemeClr val="bg1"/>
                </a:solidFill>
              </a:rPr>
              <a:t>)</a:t>
            </a:r>
            <a:endParaRPr lang="ko-KR" altLang="en-US" b="1" spc="-100" dirty="0">
              <a:solidFill>
                <a:schemeClr val="bg1"/>
              </a:solidFill>
            </a:endParaRPr>
          </a:p>
          <a:p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848092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en-US" altLang="ko-KR" sz="2000" dirty="0">
                <a:latin typeface="+mj-ea"/>
                <a:ea typeface="+mj-ea"/>
              </a:rPr>
              <a:t>FWCI </a:t>
            </a:r>
            <a:r>
              <a:rPr lang="ko-KR" altLang="en-US" sz="2000" dirty="0">
                <a:latin typeface="+mj-ea"/>
                <a:ea typeface="+mj-ea"/>
              </a:rPr>
              <a:t>평균 </a:t>
            </a:r>
            <a:r>
              <a:rPr lang="en-US" altLang="ko-KR" sz="2000" dirty="0">
                <a:latin typeface="+mj-ea"/>
                <a:ea typeface="+mj-ea"/>
              </a:rPr>
              <a:t>1.61, Skewness 5.52, Min 0, Max 43</a:t>
            </a: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7" name="_x165208088" descr="EMB0000397424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95" y="2537866"/>
            <a:ext cx="6591037" cy="34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_x165211048" descr="EMB0000397424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2" y="2540000"/>
            <a:ext cx="4856107" cy="342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국가별 상위 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500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명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848092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국가별 상위 </a:t>
            </a:r>
            <a:r>
              <a:rPr lang="en-US" altLang="ko-KR" sz="2000" dirty="0">
                <a:latin typeface="+mj-ea"/>
                <a:ea typeface="+mj-ea"/>
              </a:rPr>
              <a:t>500</a:t>
            </a:r>
            <a:r>
              <a:rPr lang="ko-KR" altLang="en-US" sz="2000" dirty="0">
                <a:latin typeface="+mj-ea"/>
                <a:ea typeface="+mj-ea"/>
              </a:rPr>
              <a:t>명 연구 수 차이</a:t>
            </a: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8" name="_x394335936" descr="EMB0000397424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46" y="2045206"/>
            <a:ext cx="5291667" cy="378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_x394337136" descr="EMB000039742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9" y="2038474"/>
            <a:ext cx="5394556" cy="380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9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국가별 상위 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500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명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848092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국가별 상위 </a:t>
            </a:r>
            <a:r>
              <a:rPr lang="en-US" altLang="ko-KR" sz="2000" dirty="0">
                <a:latin typeface="+mj-ea"/>
                <a:ea typeface="+mj-ea"/>
              </a:rPr>
              <a:t>500</a:t>
            </a:r>
            <a:r>
              <a:rPr lang="ko-KR" altLang="en-US" sz="2000" dirty="0">
                <a:latin typeface="+mj-ea"/>
                <a:ea typeface="+mj-ea"/>
              </a:rPr>
              <a:t>명 편당 인용 수 차이</a:t>
            </a: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2" name="_x394333456" descr="EMB000039742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7" y="1959552"/>
            <a:ext cx="5654050" cy="400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_x394332736" descr="EMB0000397424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16" y="1959552"/>
            <a:ext cx="5516671" cy="400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국가별 상위 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500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명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848092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국가별 상위 </a:t>
            </a:r>
            <a:r>
              <a:rPr lang="en-US" altLang="ko-KR" sz="2000" dirty="0">
                <a:latin typeface="+mj-ea"/>
                <a:ea typeface="+mj-ea"/>
              </a:rPr>
              <a:t>500</a:t>
            </a:r>
            <a:r>
              <a:rPr lang="ko-KR" altLang="en-US" sz="2000" dirty="0">
                <a:latin typeface="+mj-ea"/>
                <a:ea typeface="+mj-ea"/>
              </a:rPr>
              <a:t>명 </a:t>
            </a:r>
            <a:r>
              <a:rPr lang="en-US" altLang="ko-KR" sz="2000" dirty="0">
                <a:latin typeface="+mj-ea"/>
                <a:ea typeface="+mj-ea"/>
              </a:rPr>
              <a:t>FWCI</a:t>
            </a:r>
            <a:r>
              <a:rPr lang="ko-KR" altLang="en-US" sz="2000" dirty="0">
                <a:latin typeface="+mj-ea"/>
                <a:ea typeface="+mj-ea"/>
              </a:rPr>
              <a:t> 차이</a:t>
            </a: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6" name="_x394338896" descr="EMB0000397424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6" y="1854378"/>
            <a:ext cx="5804074" cy="40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_x394334016" descr="EMB0000397424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53" y="1863203"/>
            <a:ext cx="5662015" cy="40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국가별 인공지능 두뇌 지수 측정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848092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en-US" altLang="ko-KR" sz="2000" dirty="0">
                <a:latin typeface="+mj-ea"/>
                <a:ea typeface="+mj-ea"/>
              </a:rPr>
              <a:t>25</a:t>
            </a:r>
            <a:r>
              <a:rPr lang="ko-KR" altLang="en-US" sz="2000" dirty="0">
                <a:latin typeface="+mj-ea"/>
                <a:ea typeface="+mj-ea"/>
              </a:rPr>
              <a:t>개국 각 </a:t>
            </a:r>
            <a:r>
              <a:rPr lang="en-US" altLang="ko-KR" sz="2000" dirty="0">
                <a:latin typeface="+mj-ea"/>
                <a:ea typeface="+mj-ea"/>
              </a:rPr>
              <a:t>100</a:t>
            </a:r>
            <a:r>
              <a:rPr lang="ko-KR" altLang="en-US" sz="2000" dirty="0">
                <a:latin typeface="+mj-ea"/>
                <a:ea typeface="+mj-ea"/>
              </a:rPr>
              <a:t>명</a:t>
            </a:r>
            <a:r>
              <a:rPr lang="en-US" altLang="ko-KR" sz="2000" dirty="0">
                <a:latin typeface="+mj-ea"/>
                <a:ea typeface="+mj-ea"/>
              </a:rPr>
              <a:t>(</a:t>
            </a:r>
            <a:r>
              <a:rPr lang="ko-KR" altLang="en-US" sz="2000" dirty="0">
                <a:latin typeface="+mj-ea"/>
                <a:ea typeface="+mj-ea"/>
              </a:rPr>
              <a:t>총 </a:t>
            </a:r>
            <a:r>
              <a:rPr lang="en-US" altLang="ko-KR" sz="2000" dirty="0">
                <a:latin typeface="+mj-ea"/>
                <a:ea typeface="+mj-ea"/>
              </a:rPr>
              <a:t>2,500</a:t>
            </a:r>
            <a:r>
              <a:rPr lang="ko-KR" altLang="en-US" sz="2000" dirty="0">
                <a:latin typeface="+mj-ea"/>
                <a:ea typeface="+mj-ea"/>
              </a:rPr>
              <a:t>명</a:t>
            </a:r>
            <a:r>
              <a:rPr lang="en-US" altLang="ko-KR" sz="2000" dirty="0">
                <a:latin typeface="+mj-ea"/>
                <a:ea typeface="+mj-ea"/>
              </a:rPr>
              <a:t>) </a:t>
            </a:r>
            <a:r>
              <a:rPr lang="ko-KR" altLang="en-US" sz="2000" dirty="0">
                <a:latin typeface="+mj-ea"/>
                <a:ea typeface="+mj-ea"/>
              </a:rPr>
              <a:t>인공지능 </a:t>
            </a:r>
            <a:r>
              <a:rPr lang="ko-KR" altLang="en-US" sz="2000" dirty="0">
                <a:latin typeface="+mj-ea"/>
                <a:ea typeface="+mj-ea"/>
              </a:rPr>
              <a:t>두뇌 지수 평균 </a:t>
            </a:r>
            <a:r>
              <a:rPr lang="en-US" altLang="ko-KR" sz="2000" dirty="0">
                <a:latin typeface="+mj-ea"/>
                <a:ea typeface="+mj-ea"/>
              </a:rPr>
              <a:t>54.92</a:t>
            </a:r>
            <a:endParaRPr lang="ko-KR" altLang="en-US" sz="2000" dirty="0">
              <a:latin typeface="+mj-ea"/>
              <a:ea typeface="+mj-ea"/>
            </a:endParaRPr>
          </a:p>
          <a:p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394339376" descr="EMB0000397424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b="4424"/>
          <a:stretch>
            <a:fillRect/>
          </a:stretch>
        </p:blipFill>
        <p:spPr bwMode="auto">
          <a:xfrm>
            <a:off x="3073399" y="2223582"/>
            <a:ext cx="5875867" cy="414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073399" y="6364070"/>
            <a:ext cx="305340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주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: X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AI Brain Index, Y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Frequency</a:t>
            </a:r>
            <a:endParaRPr lang="en-US" altLang="ko-KR" sz="1200" kern="0" dirty="0">
              <a:solidFill>
                <a:srgbClr val="000000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923565" y="1488832"/>
            <a:ext cx="84064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i="1" dirty="0" smtClean="0"/>
              <a:t>AI </a:t>
            </a:r>
            <a:r>
              <a:rPr lang="en-US" altLang="ko-KR" i="1" dirty="0"/>
              <a:t>Brain </a:t>
            </a:r>
            <a:r>
              <a:rPr lang="en-US" altLang="ko-KR" i="1" dirty="0" smtClean="0"/>
              <a:t>Index = W </a:t>
            </a:r>
            <a:r>
              <a:rPr lang="en-US" altLang="ko-KR" sz="1200" i="1" baseline="-25000" dirty="0" smtClean="0"/>
              <a:t>Scholarly Output</a:t>
            </a:r>
            <a:r>
              <a:rPr lang="en-US" altLang="ko-KR" i="1" dirty="0" smtClean="0"/>
              <a:t>* V </a:t>
            </a:r>
            <a:r>
              <a:rPr lang="en-US" altLang="ko-KR" sz="1200" i="1" baseline="-25000" dirty="0" smtClean="0"/>
              <a:t>Scholarly Output</a:t>
            </a:r>
            <a:r>
              <a:rPr lang="en-US" altLang="ko-KR" i="1" dirty="0" smtClean="0"/>
              <a:t>+ W </a:t>
            </a:r>
            <a:r>
              <a:rPr lang="en-US" altLang="ko-KR" sz="1200" i="1" baseline="-25000" dirty="0" smtClean="0"/>
              <a:t>Citation/Publication</a:t>
            </a:r>
            <a:r>
              <a:rPr lang="en-US" altLang="ko-KR" i="1" dirty="0" smtClean="0"/>
              <a:t>* V</a:t>
            </a:r>
            <a:r>
              <a:rPr lang="en-US" altLang="ko-KR" i="1" baseline="-25000" dirty="0"/>
              <a:t> </a:t>
            </a:r>
            <a:r>
              <a:rPr lang="en-US" altLang="ko-KR" sz="1200" i="1" baseline="-25000" dirty="0"/>
              <a:t>Citation/Publication</a:t>
            </a:r>
            <a:r>
              <a:rPr lang="en-US" altLang="ko-KR" i="1" baseline="-25000" dirty="0"/>
              <a:t> </a:t>
            </a:r>
            <a:r>
              <a:rPr lang="en-US" altLang="ko-KR" i="1" dirty="0" smtClean="0"/>
              <a:t>+ W</a:t>
            </a:r>
            <a:r>
              <a:rPr lang="en-US" altLang="ko-KR" sz="1200" i="1" baseline="-25000" dirty="0" smtClean="0"/>
              <a:t>FWCI</a:t>
            </a:r>
            <a:r>
              <a:rPr lang="en-US" altLang="ko-KR" i="1" dirty="0" smtClean="0"/>
              <a:t>* V</a:t>
            </a:r>
            <a:r>
              <a:rPr lang="en-US" altLang="ko-KR" sz="1200" i="1" baseline="-25000" dirty="0" smtClean="0"/>
              <a:t>FWCI</a:t>
            </a:r>
            <a:endParaRPr lang="ko-KR" altLang="en-US" sz="1200" i="1" dirty="0"/>
          </a:p>
        </p:txBody>
      </p:sp>
      <p:sp>
        <p:nvSpPr>
          <p:cNvPr id="14" name="직사각형 13"/>
          <p:cNvSpPr/>
          <p:nvPr/>
        </p:nvSpPr>
        <p:spPr>
          <a:xfrm>
            <a:off x="2252364" y="1908750"/>
            <a:ext cx="6115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i="1" dirty="0" smtClean="0"/>
              <a:t>* W(Weight)</a:t>
            </a:r>
            <a:r>
              <a:rPr lang="ko-KR" altLang="en-US" sz="1200" i="1" dirty="0" smtClean="0"/>
              <a:t>는 각 변수의 가중치</a:t>
            </a:r>
            <a:r>
              <a:rPr lang="en-US" altLang="ko-KR" sz="1200" i="1" dirty="0" smtClean="0"/>
              <a:t>, V(Variable)</a:t>
            </a:r>
            <a:r>
              <a:rPr lang="ko-KR" altLang="en-US" sz="1200" i="1" dirty="0" smtClean="0"/>
              <a:t>는 연구역량 지표 변수의 </a:t>
            </a:r>
            <a:r>
              <a:rPr lang="en-US" altLang="ko-KR" sz="1200" i="1" dirty="0" smtClean="0"/>
              <a:t>100</a:t>
            </a:r>
            <a:r>
              <a:rPr lang="ko-KR" altLang="en-US" sz="1200" i="1" dirty="0" smtClean="0"/>
              <a:t>점</a:t>
            </a:r>
            <a:r>
              <a:rPr lang="en-US" altLang="ko-KR" sz="1200" i="1" dirty="0" smtClean="0"/>
              <a:t> </a:t>
            </a:r>
            <a:r>
              <a:rPr lang="ko-KR" altLang="en-US" sz="1200" i="1" dirty="0" smtClean="0"/>
              <a:t>환산 값</a:t>
            </a:r>
            <a:r>
              <a:rPr lang="en-US" altLang="ko-KR" sz="1200" i="1" dirty="0" smtClean="0"/>
              <a:t>  </a:t>
            </a:r>
            <a:endParaRPr lang="ko-KR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906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국가별 인공지능 두뇌 지수 측정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9721153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국가별 </a:t>
            </a:r>
            <a:r>
              <a:rPr lang="ko-KR" altLang="en-US" sz="2000" dirty="0">
                <a:latin typeface="+mj-ea"/>
                <a:ea typeface="+mj-ea"/>
              </a:rPr>
              <a:t>최종 </a:t>
            </a:r>
            <a:r>
              <a:rPr lang="en-US" altLang="ko-KR" sz="2000" dirty="0">
                <a:latin typeface="+mj-ea"/>
                <a:ea typeface="+mj-ea"/>
              </a:rPr>
              <a:t>100</a:t>
            </a:r>
            <a:r>
              <a:rPr lang="ko-KR" altLang="en-US" sz="2000" dirty="0">
                <a:latin typeface="+mj-ea"/>
                <a:ea typeface="+mj-ea"/>
              </a:rPr>
              <a:t>인으로 인공지능 </a:t>
            </a:r>
            <a:r>
              <a:rPr lang="ko-KR" altLang="en-US" sz="2000" dirty="0">
                <a:latin typeface="+mj-ea"/>
                <a:ea typeface="+mj-ea"/>
              </a:rPr>
              <a:t>두뇌 지수를 </a:t>
            </a:r>
            <a:r>
              <a:rPr lang="ko-KR" altLang="en-US" sz="2000" dirty="0">
                <a:latin typeface="+mj-ea"/>
                <a:ea typeface="+mj-ea"/>
              </a:rPr>
              <a:t>측정해 비교하였으며</a:t>
            </a:r>
            <a:r>
              <a:rPr lang="en-US" altLang="ko-KR" sz="2000" dirty="0">
                <a:latin typeface="+mj-ea"/>
                <a:ea typeface="+mj-ea"/>
              </a:rPr>
              <a:t>, 1</a:t>
            </a:r>
            <a:r>
              <a:rPr lang="ko-KR" altLang="en-US" sz="2000" dirty="0">
                <a:latin typeface="+mj-ea"/>
                <a:ea typeface="+mj-ea"/>
              </a:rPr>
              <a:t>위는 </a:t>
            </a:r>
            <a:r>
              <a:rPr lang="ko-KR" altLang="en-US" sz="2000" dirty="0">
                <a:latin typeface="+mj-ea"/>
                <a:ea typeface="+mj-ea"/>
              </a:rPr>
              <a:t>미국</a:t>
            </a:r>
            <a:endParaRPr lang="ko-KR" altLang="en-US" sz="2000" dirty="0">
              <a:latin typeface="+mj-ea"/>
              <a:ea typeface="+mj-ea"/>
            </a:endParaRPr>
          </a:p>
          <a:p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394333776" descr="EMB000039742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b="28839"/>
          <a:stretch>
            <a:fillRect/>
          </a:stretch>
        </p:blipFill>
        <p:spPr bwMode="auto">
          <a:xfrm>
            <a:off x="2032001" y="1928364"/>
            <a:ext cx="7909250" cy="41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_x394340096" descr="EMB0000397424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75200" r="17503"/>
          <a:stretch>
            <a:fillRect/>
          </a:stretch>
        </p:blipFill>
        <p:spPr bwMode="auto">
          <a:xfrm>
            <a:off x="6300873" y="2272717"/>
            <a:ext cx="3216142" cy="97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032001" y="6108172"/>
            <a:ext cx="362054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주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: X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AI Brain Index, Y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kernel density 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함수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15999" y="1296785"/>
            <a:ext cx="9293413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0">
              <a:lnSpc>
                <a:spcPct val="16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600" i="1" dirty="0" smtClean="0"/>
              <a:t>* </a:t>
            </a:r>
            <a:r>
              <a:rPr lang="ko-KR" altLang="en-US" sz="1600" i="1" dirty="0" smtClean="0"/>
              <a:t>미국 </a:t>
            </a:r>
            <a:r>
              <a:rPr lang="en-US" altLang="ko-KR" sz="1600" i="1" dirty="0"/>
              <a:t>66.46, </a:t>
            </a:r>
            <a:r>
              <a:rPr lang="ko-KR" altLang="en-US" sz="1600" i="1" dirty="0"/>
              <a:t>스위스 </a:t>
            </a:r>
            <a:r>
              <a:rPr lang="en-US" altLang="ko-KR" sz="1600" i="1" dirty="0"/>
              <a:t>65.54, </a:t>
            </a:r>
            <a:r>
              <a:rPr lang="ko-KR" altLang="en-US" sz="1600" i="1" dirty="0"/>
              <a:t>중국 </a:t>
            </a:r>
            <a:r>
              <a:rPr lang="en-US" altLang="ko-KR" sz="1600" i="1" dirty="0"/>
              <a:t>65.17, </a:t>
            </a:r>
            <a:r>
              <a:rPr lang="ko-KR" altLang="en-US" sz="1600" i="1" dirty="0"/>
              <a:t>캐나다 </a:t>
            </a:r>
            <a:r>
              <a:rPr lang="en-US" altLang="ko-KR" sz="1600" i="1" dirty="0"/>
              <a:t>59.08, </a:t>
            </a:r>
            <a:r>
              <a:rPr lang="ko-KR" altLang="en-US" sz="1600" i="1" dirty="0"/>
              <a:t>한국 </a:t>
            </a:r>
            <a:r>
              <a:rPr lang="en-US" altLang="ko-KR" sz="1600" i="1" dirty="0"/>
              <a:t>50.59, </a:t>
            </a:r>
            <a:r>
              <a:rPr lang="ko-KR" altLang="en-US" sz="1600" i="1" dirty="0"/>
              <a:t>칠레 </a:t>
            </a:r>
            <a:r>
              <a:rPr lang="en-US" altLang="ko-KR" sz="1600" i="1" dirty="0"/>
              <a:t>47.84, </a:t>
            </a:r>
            <a:r>
              <a:rPr lang="ko-KR" altLang="en-US" sz="1600" i="1" dirty="0"/>
              <a:t>인도네시아 </a:t>
            </a:r>
            <a:r>
              <a:rPr lang="en-US" altLang="ko-KR" sz="1600" i="1" dirty="0"/>
              <a:t>35.34 </a:t>
            </a:r>
            <a:r>
              <a:rPr lang="ko-KR" altLang="en-US" sz="1600" i="1" dirty="0"/>
              <a:t>등</a:t>
            </a:r>
          </a:p>
        </p:txBody>
      </p:sp>
    </p:spTree>
    <p:extLst>
      <p:ext uri="{BB962C8B-B14F-4D97-AF65-F5344CB8AC3E}">
        <p14:creationId xmlns:p14="http://schemas.microsoft.com/office/powerpoint/2010/main" val="2818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세계 인공지능 두뇌 지수 측정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11038965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>
                <a:latin typeface="+mj-ea"/>
                <a:ea typeface="+mj-ea"/>
              </a:rPr>
              <a:t>인공지능 두뇌 지수 </a:t>
            </a:r>
            <a:r>
              <a:rPr lang="ko-KR" altLang="en-US" sz="2000" dirty="0">
                <a:latin typeface="+mj-ea"/>
                <a:ea typeface="+mj-ea"/>
              </a:rPr>
              <a:t>기준</a:t>
            </a:r>
            <a:r>
              <a:rPr lang="en-US" altLang="ko-KR" sz="2000" dirty="0">
                <a:latin typeface="+mj-ea"/>
                <a:ea typeface="+mj-ea"/>
              </a:rPr>
              <a:t>, </a:t>
            </a:r>
            <a:r>
              <a:rPr lang="ko-KR" altLang="en-US" sz="2000" dirty="0">
                <a:latin typeface="+mj-ea"/>
                <a:ea typeface="+mj-ea"/>
              </a:rPr>
              <a:t>세계에서 가장 연구역량이 높은 </a:t>
            </a:r>
            <a:r>
              <a:rPr lang="en-US" altLang="ko-KR" sz="2000" dirty="0">
                <a:latin typeface="+mj-ea"/>
                <a:ea typeface="+mj-ea"/>
              </a:rPr>
              <a:t>500</a:t>
            </a:r>
            <a:r>
              <a:rPr lang="ko-KR" altLang="en-US" sz="2000" dirty="0">
                <a:latin typeface="+mj-ea"/>
                <a:ea typeface="+mj-ea"/>
              </a:rPr>
              <a:t>명과 </a:t>
            </a:r>
            <a:r>
              <a:rPr lang="en-US" altLang="ko-KR" sz="2000" dirty="0">
                <a:latin typeface="+mj-ea"/>
                <a:ea typeface="+mj-ea"/>
              </a:rPr>
              <a:t>100</a:t>
            </a:r>
            <a:r>
              <a:rPr lang="ko-KR" altLang="en-US" sz="2000" dirty="0">
                <a:latin typeface="+mj-ea"/>
                <a:ea typeface="+mj-ea"/>
              </a:rPr>
              <a:t>명</a:t>
            </a:r>
            <a:r>
              <a:rPr lang="en-US" altLang="ko-KR" sz="2000" dirty="0">
                <a:latin typeface="+mj-ea"/>
                <a:ea typeface="+mj-ea"/>
              </a:rPr>
              <a:t>(World AI Index 500, 100)</a:t>
            </a:r>
            <a:r>
              <a:rPr lang="ko-KR" altLang="en-US" sz="2000" dirty="0">
                <a:latin typeface="+mj-ea"/>
                <a:ea typeface="+mj-ea"/>
              </a:rPr>
              <a:t>명을 선정하여 해당 그룹의 지수를 측정</a:t>
            </a:r>
          </a:p>
          <a:p>
            <a:endParaRPr lang="ko-KR" altLang="en-US" sz="2000" dirty="0"/>
          </a:p>
          <a:p>
            <a:endParaRPr lang="ko-KR" altLang="en-US" sz="20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244600" y="1568450"/>
            <a:ext cx="728133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0">
              <a:lnSpc>
                <a:spcPct val="16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600" i="1" dirty="0" smtClean="0"/>
              <a:t>* </a:t>
            </a:r>
            <a:r>
              <a:rPr lang="ko-KR" altLang="en-US" sz="1600" i="1" dirty="0" smtClean="0"/>
              <a:t>세계 </a:t>
            </a:r>
            <a:r>
              <a:rPr lang="ko-KR" altLang="en-US" sz="1600" i="1" dirty="0"/>
              <a:t>인공지능 </a:t>
            </a:r>
            <a:r>
              <a:rPr lang="ko-KR" altLang="en-US" sz="1600" i="1" dirty="0" smtClean="0"/>
              <a:t>두뇌 지수 </a:t>
            </a:r>
            <a:r>
              <a:rPr lang="en-US" altLang="ko-KR" sz="1600" i="1" dirty="0"/>
              <a:t>500 </a:t>
            </a:r>
            <a:r>
              <a:rPr lang="ko-KR" altLang="en-US" sz="1600" i="1" dirty="0"/>
              <a:t>평균은 </a:t>
            </a:r>
            <a:r>
              <a:rPr lang="en-US" altLang="ko-KR" sz="1600" i="1" dirty="0"/>
              <a:t>69.83, 100</a:t>
            </a:r>
            <a:r>
              <a:rPr lang="ko-KR" altLang="en-US" sz="1600" i="1" dirty="0"/>
              <a:t>의 평균은 </a:t>
            </a:r>
            <a:r>
              <a:rPr lang="en-US" altLang="ko-KR" sz="1600" i="1" dirty="0" smtClean="0"/>
              <a:t>82.81</a:t>
            </a:r>
            <a:endParaRPr lang="ko-KR" altLang="en-US" sz="1600" i="1" dirty="0"/>
          </a:p>
        </p:txBody>
      </p:sp>
      <p:pic>
        <p:nvPicPr>
          <p:cNvPr id="9218" name="_x394339856" descr="EMB000039742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b="5406"/>
          <a:stretch>
            <a:fillRect/>
          </a:stretch>
        </p:blipFill>
        <p:spPr bwMode="auto">
          <a:xfrm>
            <a:off x="5969329" y="2303704"/>
            <a:ext cx="5079675" cy="35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_x394334496" descr="EMB000039742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b="5392"/>
          <a:stretch>
            <a:fillRect/>
          </a:stretch>
        </p:blipFill>
        <p:spPr bwMode="auto">
          <a:xfrm>
            <a:off x="880537" y="2314494"/>
            <a:ext cx="5029525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880537" y="5899760"/>
            <a:ext cx="9216141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주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: X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World AI Brain Index 500(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좌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), 100(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우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), Y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744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2.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인공지능 두뇌 지수 측정</a:t>
            </a:r>
            <a:r>
              <a:rPr lang="en-US" altLang="ko-KR" b="1" spc="-100" dirty="0" smtClean="0">
                <a:solidFill>
                  <a:schemeClr val="bg1"/>
                </a:solidFill>
              </a:rPr>
              <a:t> :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세계 인공지능 두뇌 지수 측정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10367608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 smtClean="0">
                <a:latin typeface="+mj-ea"/>
                <a:ea typeface="+mj-ea"/>
              </a:rPr>
              <a:t>미국은 </a:t>
            </a:r>
            <a:r>
              <a:rPr lang="ko-KR" altLang="en-US" sz="2000" dirty="0">
                <a:latin typeface="+mj-ea"/>
                <a:ea typeface="+mj-ea"/>
              </a:rPr>
              <a:t>세계 인공지능 </a:t>
            </a:r>
            <a:r>
              <a:rPr lang="ko-KR" altLang="en-US" sz="2000" dirty="0">
                <a:latin typeface="+mj-ea"/>
                <a:ea typeface="+mj-ea"/>
              </a:rPr>
              <a:t>두뇌 지수 </a:t>
            </a:r>
            <a:r>
              <a:rPr lang="en-US" altLang="ko-KR" sz="2000" dirty="0" smtClean="0">
                <a:latin typeface="+mj-ea"/>
                <a:ea typeface="+mj-ea"/>
              </a:rPr>
              <a:t>500 </a:t>
            </a:r>
            <a:r>
              <a:rPr lang="ko-KR" altLang="en-US" sz="2000" dirty="0" smtClean="0">
                <a:latin typeface="+mj-ea"/>
                <a:ea typeface="+mj-ea"/>
              </a:rPr>
              <a:t>보다 낮으며</a:t>
            </a:r>
            <a:r>
              <a:rPr lang="en-US" altLang="ko-KR" sz="2000" dirty="0" smtClean="0">
                <a:latin typeface="+mj-ea"/>
                <a:ea typeface="+mj-ea"/>
              </a:rPr>
              <a:t>, 100</a:t>
            </a:r>
            <a:r>
              <a:rPr lang="ko-KR" altLang="en-US" sz="2000" dirty="0">
                <a:latin typeface="+mj-ea"/>
                <a:ea typeface="+mj-ea"/>
              </a:rPr>
              <a:t>과는 격차가 </a:t>
            </a:r>
            <a:r>
              <a:rPr lang="ko-KR" altLang="en-US" sz="2000" dirty="0">
                <a:latin typeface="+mj-ea"/>
                <a:ea typeface="+mj-ea"/>
              </a:rPr>
              <a:t>존재</a:t>
            </a:r>
            <a:endParaRPr lang="en-US" altLang="ko-KR" sz="2000" dirty="0">
              <a:latin typeface="+mj-ea"/>
              <a:ea typeface="+mj-ea"/>
            </a:endParaRPr>
          </a:p>
          <a:p>
            <a:r>
              <a:rPr lang="ko-KR" altLang="en-US" sz="2000" dirty="0">
                <a:latin typeface="+mj-ea"/>
                <a:ea typeface="+mj-ea"/>
              </a:rPr>
              <a:t>한국은 세계 </a:t>
            </a:r>
            <a:r>
              <a:rPr lang="en-US" altLang="ko-KR" sz="2000" dirty="0">
                <a:latin typeface="+mj-ea"/>
                <a:ea typeface="+mj-ea"/>
              </a:rPr>
              <a:t>100 </a:t>
            </a:r>
            <a:r>
              <a:rPr lang="ko-KR" altLang="en-US" sz="2000" dirty="0">
                <a:latin typeface="+mj-ea"/>
                <a:ea typeface="+mj-ea"/>
              </a:rPr>
              <a:t>지수</a:t>
            </a:r>
            <a:r>
              <a:rPr lang="en-US" altLang="ko-KR" sz="2000" dirty="0">
                <a:latin typeface="+mj-ea"/>
                <a:ea typeface="+mj-ea"/>
              </a:rPr>
              <a:t>, </a:t>
            </a:r>
            <a:r>
              <a:rPr lang="ko-KR" altLang="en-US" sz="2000" dirty="0">
                <a:latin typeface="+mj-ea"/>
                <a:ea typeface="+mj-ea"/>
              </a:rPr>
              <a:t>세계 </a:t>
            </a:r>
            <a:r>
              <a:rPr lang="en-US" altLang="ko-KR" sz="2000" dirty="0">
                <a:latin typeface="+mj-ea"/>
                <a:ea typeface="+mj-ea"/>
              </a:rPr>
              <a:t>500 </a:t>
            </a:r>
            <a:r>
              <a:rPr lang="ko-KR" altLang="en-US" sz="2000" dirty="0">
                <a:latin typeface="+mj-ea"/>
                <a:ea typeface="+mj-ea"/>
              </a:rPr>
              <a:t>지수</a:t>
            </a:r>
            <a:r>
              <a:rPr lang="en-US" altLang="ko-KR" sz="2000" dirty="0">
                <a:latin typeface="+mj-ea"/>
                <a:ea typeface="+mj-ea"/>
              </a:rPr>
              <a:t>, </a:t>
            </a:r>
            <a:r>
              <a:rPr lang="ko-KR" altLang="en-US" sz="2000" dirty="0">
                <a:latin typeface="+mj-ea"/>
                <a:ea typeface="+mj-ea"/>
              </a:rPr>
              <a:t>미국 등과 비교 시 상대적으로 열위</a:t>
            </a:r>
          </a:p>
          <a:p>
            <a:endParaRPr lang="ko-KR" altLang="en-US" sz="2000" dirty="0">
              <a:latin typeface="+mj-ea"/>
              <a:ea typeface="+mj-ea"/>
            </a:endParaRPr>
          </a:p>
          <a:p>
            <a:endParaRPr lang="ko-KR" altLang="en-US" sz="2000" dirty="0">
              <a:latin typeface="+mj-ea"/>
              <a:ea typeface="+mj-ea"/>
            </a:endParaRPr>
          </a:p>
          <a:p>
            <a:endParaRPr lang="ko-KR" altLang="en-US" sz="20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66059" y="1573260"/>
            <a:ext cx="1046480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0">
              <a:lnSpc>
                <a:spcPct val="16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600" i="1" dirty="0" smtClean="0"/>
              <a:t>* </a:t>
            </a:r>
            <a:r>
              <a:rPr lang="ko-KR" altLang="en-US" sz="1600" i="1" dirty="0" smtClean="0"/>
              <a:t>세계 </a:t>
            </a:r>
            <a:r>
              <a:rPr lang="ko-KR" altLang="en-US" sz="1600" i="1" dirty="0"/>
              <a:t>인공지능 </a:t>
            </a:r>
            <a:r>
              <a:rPr lang="ko-KR" altLang="en-US" sz="1600" i="1" dirty="0" smtClean="0"/>
              <a:t>두뇌 지수 </a:t>
            </a:r>
            <a:r>
              <a:rPr lang="en-US" altLang="ko-KR" sz="1600" i="1" dirty="0"/>
              <a:t>100(82.81)&gt; </a:t>
            </a:r>
            <a:r>
              <a:rPr lang="ko-KR" altLang="en-US" sz="1600" i="1" dirty="0" smtClean="0"/>
              <a:t> 두뇌 지수 </a:t>
            </a:r>
            <a:r>
              <a:rPr lang="en-US" altLang="ko-KR" sz="1600" i="1" dirty="0"/>
              <a:t>500(69.83) &gt; </a:t>
            </a:r>
            <a:r>
              <a:rPr lang="ko-KR" altLang="en-US" sz="1600" i="1" dirty="0"/>
              <a:t>미국 </a:t>
            </a:r>
            <a:r>
              <a:rPr lang="en-US" altLang="ko-KR" sz="1600" i="1" dirty="0" smtClean="0"/>
              <a:t>(</a:t>
            </a:r>
            <a:r>
              <a:rPr lang="en-US" altLang="ko-KR" sz="1600" i="1" dirty="0"/>
              <a:t>66.46) &gt; </a:t>
            </a:r>
            <a:r>
              <a:rPr lang="ko-KR" altLang="en-US" sz="1600" i="1" dirty="0"/>
              <a:t>한국 </a:t>
            </a:r>
            <a:r>
              <a:rPr lang="en-US" altLang="ko-KR" sz="1600" i="1" dirty="0" smtClean="0"/>
              <a:t>(</a:t>
            </a:r>
            <a:r>
              <a:rPr lang="en-US" altLang="ko-KR" sz="1600" i="1" dirty="0"/>
              <a:t>50.59)</a:t>
            </a:r>
            <a:endParaRPr lang="ko-KR" altLang="en-US" sz="1600" i="1" dirty="0"/>
          </a:p>
        </p:txBody>
      </p:sp>
      <p:pic>
        <p:nvPicPr>
          <p:cNvPr id="10241" name="_x394337136" descr="EMB000039742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4"/>
          <a:stretch>
            <a:fillRect/>
          </a:stretch>
        </p:blipFill>
        <p:spPr bwMode="auto">
          <a:xfrm>
            <a:off x="2196926" y="2396066"/>
            <a:ext cx="6667674" cy="38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_x394339376" descr="EMB000039742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" t="84950" r="1105" b="1680"/>
          <a:stretch>
            <a:fillRect/>
          </a:stretch>
        </p:blipFill>
        <p:spPr bwMode="auto">
          <a:xfrm>
            <a:off x="3261363" y="2252910"/>
            <a:ext cx="4606535" cy="4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151520" y="6273867"/>
            <a:ext cx="3620543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주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: X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AI Brain Index, Y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축은 </a:t>
            </a:r>
            <a:r>
              <a:rPr lang="en-US" altLang="ko-KR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kernel density </a:t>
            </a:r>
            <a:r>
              <a:rPr lang="ko-KR" altLang="en-US" sz="1200" kern="0" spc="-3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함수</a:t>
            </a:r>
          </a:p>
        </p:txBody>
      </p:sp>
    </p:spTree>
    <p:extLst>
      <p:ext uri="{BB962C8B-B14F-4D97-AF65-F5344CB8AC3E}">
        <p14:creationId xmlns:p14="http://schemas.microsoft.com/office/powerpoint/2010/main" val="310055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3.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시사점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24805"/>
            <a:ext cx="10367608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 smtClean="0">
                <a:latin typeface="+mj-ea"/>
                <a:ea typeface="+mj-ea"/>
              </a:rPr>
              <a:t>국가별로 </a:t>
            </a:r>
            <a:r>
              <a:rPr lang="ko-KR" altLang="en-US" sz="2000" dirty="0">
                <a:latin typeface="+mj-ea"/>
                <a:ea typeface="+mj-ea"/>
              </a:rPr>
              <a:t>인공지능 핵심인재 수준에 차이가 존재</a:t>
            </a:r>
          </a:p>
          <a:p>
            <a:endParaRPr lang="ko-KR" altLang="en-US" sz="2000" dirty="0"/>
          </a:p>
          <a:p>
            <a:endParaRPr lang="ko-KR" altLang="en-US" sz="2000" dirty="0"/>
          </a:p>
          <a:p>
            <a:endParaRPr lang="ko-KR" altLang="en-US" sz="20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863600" y="1414112"/>
            <a:ext cx="10464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400" i="1" dirty="0"/>
              <a:t>*[Ⅰ: </a:t>
            </a:r>
            <a:r>
              <a:rPr lang="ko-KR" altLang="en-US" sz="1400" i="1" dirty="0"/>
              <a:t>선도 군</a:t>
            </a:r>
            <a:r>
              <a:rPr lang="en-US" altLang="ko-KR" sz="1400" i="1" dirty="0"/>
              <a:t>] </a:t>
            </a:r>
            <a:r>
              <a:rPr lang="ko-KR" altLang="en-US" sz="1400" i="1" dirty="0"/>
              <a:t>인공지능 핵심인재의 역량이 높아 기술을 선도</a:t>
            </a:r>
            <a:r>
              <a:rPr lang="en-US" altLang="ko-KR" sz="1400" i="1" dirty="0"/>
              <a:t>(</a:t>
            </a:r>
            <a:r>
              <a:rPr lang="ko-KR" altLang="en-US" sz="1400" i="1" dirty="0"/>
              <a:t>미국</a:t>
            </a:r>
            <a:r>
              <a:rPr lang="en-US" altLang="ko-KR" sz="1400" i="1" dirty="0"/>
              <a:t>, </a:t>
            </a:r>
            <a:r>
              <a:rPr lang="ko-KR" altLang="en-US" sz="1400" i="1" dirty="0"/>
              <a:t>스위스</a:t>
            </a:r>
            <a:r>
              <a:rPr lang="en-US" altLang="ko-KR" sz="1400" i="1" dirty="0"/>
              <a:t>, </a:t>
            </a:r>
            <a:r>
              <a:rPr lang="ko-KR" altLang="en-US" sz="1400" i="1" dirty="0"/>
              <a:t>중국</a:t>
            </a:r>
            <a:r>
              <a:rPr lang="en-US" altLang="ko-KR" sz="1400" i="1" dirty="0"/>
              <a:t>, </a:t>
            </a:r>
            <a:r>
              <a:rPr lang="ko-KR" altLang="en-US" sz="1400" i="1" dirty="0"/>
              <a:t>영국 등</a:t>
            </a:r>
            <a:r>
              <a:rPr lang="en-US" altLang="ko-KR" sz="1400" i="1" dirty="0"/>
              <a:t>)</a:t>
            </a:r>
            <a:endParaRPr lang="ko-KR" altLang="en-US" sz="1400" i="1" dirty="0"/>
          </a:p>
          <a:p>
            <a:pPr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400" i="1" dirty="0" smtClean="0"/>
              <a:t> [</a:t>
            </a:r>
            <a:r>
              <a:rPr lang="en-US" altLang="ko-KR" sz="1400" i="1" dirty="0"/>
              <a:t>Ⅱ: </a:t>
            </a:r>
            <a:r>
              <a:rPr lang="ko-KR" altLang="en-US" sz="1400" i="1" dirty="0"/>
              <a:t>선도 추격 군</a:t>
            </a:r>
            <a:r>
              <a:rPr lang="en-US" altLang="ko-KR" sz="1400" i="1" dirty="0"/>
              <a:t>] </a:t>
            </a:r>
            <a:r>
              <a:rPr lang="ko-KR" altLang="en-US" sz="1400" i="1" dirty="0"/>
              <a:t>선도 군으로 도약을 준비</a:t>
            </a:r>
            <a:r>
              <a:rPr lang="en-US" altLang="ko-KR" sz="1400" i="1" dirty="0"/>
              <a:t>(</a:t>
            </a:r>
            <a:r>
              <a:rPr lang="ko-KR" altLang="en-US" sz="1400" i="1" dirty="0"/>
              <a:t>오스트리아</a:t>
            </a:r>
            <a:r>
              <a:rPr lang="en-US" altLang="ko-KR" sz="1400" i="1" dirty="0"/>
              <a:t>, </a:t>
            </a:r>
            <a:r>
              <a:rPr lang="ko-KR" altLang="en-US" sz="1400" i="1" dirty="0"/>
              <a:t>스페인 등</a:t>
            </a:r>
            <a:r>
              <a:rPr lang="en-US" altLang="ko-KR" sz="1400" i="1" dirty="0" smtClean="0"/>
              <a:t>)</a:t>
            </a:r>
          </a:p>
          <a:p>
            <a:pPr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400" i="1" dirty="0" smtClean="0"/>
              <a:t> [</a:t>
            </a:r>
            <a:r>
              <a:rPr lang="en-US" altLang="ko-KR" sz="1400" i="1" dirty="0"/>
              <a:t>Ⅲ: </a:t>
            </a:r>
            <a:r>
              <a:rPr lang="ko-KR" altLang="en-US" sz="1400" i="1" dirty="0"/>
              <a:t>도약 준비 군</a:t>
            </a:r>
            <a:r>
              <a:rPr lang="en-US" altLang="ko-KR" sz="1400" i="1" dirty="0"/>
              <a:t>] </a:t>
            </a:r>
            <a:r>
              <a:rPr lang="ko-KR" altLang="en-US" sz="1400" i="1" dirty="0"/>
              <a:t>선도</a:t>
            </a:r>
            <a:r>
              <a:rPr lang="en-US" altLang="ko-KR" sz="1400" i="1" dirty="0"/>
              <a:t>, </a:t>
            </a:r>
            <a:r>
              <a:rPr lang="ko-KR" altLang="en-US" sz="1400" i="1" dirty="0"/>
              <a:t>추격 군으로 도약을 준비</a:t>
            </a:r>
            <a:r>
              <a:rPr lang="en-US" altLang="ko-KR" sz="1400" i="1" dirty="0"/>
              <a:t>(</a:t>
            </a:r>
            <a:r>
              <a:rPr lang="ko-KR" altLang="en-US" sz="1400" i="1" dirty="0"/>
              <a:t>벨기에</a:t>
            </a:r>
            <a:r>
              <a:rPr lang="en-US" altLang="ko-KR" sz="1400" i="1" dirty="0"/>
              <a:t>, </a:t>
            </a:r>
            <a:r>
              <a:rPr lang="ko-KR" altLang="en-US" sz="1400" i="1" dirty="0"/>
              <a:t>한국 등</a:t>
            </a:r>
            <a:r>
              <a:rPr lang="en-US" altLang="ko-KR" sz="1400" i="1" dirty="0" smtClean="0"/>
              <a:t>)</a:t>
            </a:r>
          </a:p>
          <a:p>
            <a:pPr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en-US" altLang="ko-KR" sz="1400" i="1" dirty="0" smtClean="0"/>
              <a:t> [</a:t>
            </a:r>
            <a:r>
              <a:rPr lang="en-US" altLang="ko-KR" sz="1400" i="1" dirty="0"/>
              <a:t>Ⅳ: </a:t>
            </a:r>
            <a:r>
              <a:rPr lang="ko-KR" altLang="en-US" sz="1400" i="1" dirty="0"/>
              <a:t>후발 군</a:t>
            </a:r>
            <a:r>
              <a:rPr lang="en-US" altLang="ko-KR" sz="1400" i="1" dirty="0"/>
              <a:t>] </a:t>
            </a:r>
            <a:r>
              <a:rPr lang="ko-KR" altLang="en-US" sz="1400" i="1" dirty="0"/>
              <a:t>핵심인재 수준이 상대적으로 취약</a:t>
            </a:r>
            <a:r>
              <a:rPr lang="en-US" altLang="ko-KR" sz="1400" i="1" dirty="0"/>
              <a:t>(</a:t>
            </a:r>
            <a:r>
              <a:rPr lang="ko-KR" altLang="en-US" sz="1400" i="1" dirty="0"/>
              <a:t>인도네시아</a:t>
            </a:r>
            <a:r>
              <a:rPr lang="en-US" altLang="ko-KR" sz="1400" i="1" dirty="0"/>
              <a:t>, </a:t>
            </a:r>
            <a:r>
              <a:rPr lang="ko-KR" altLang="en-US" sz="1400" i="1" dirty="0"/>
              <a:t>칠레 등</a:t>
            </a:r>
            <a:r>
              <a:rPr lang="en-US" altLang="ko-KR" sz="1400" i="1" dirty="0"/>
              <a:t>)</a:t>
            </a:r>
            <a:endParaRPr lang="ko-KR" altLang="en-US" sz="1400" i="1" dirty="0"/>
          </a:p>
          <a:p>
            <a:pPr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endParaRPr lang="ko-KR" altLang="en-US" sz="1400" i="1" dirty="0"/>
          </a:p>
          <a:p>
            <a:pPr marL="285750" indent="-285750"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endParaRPr lang="ko-KR" altLang="en-US" sz="1400" i="1" dirty="0"/>
          </a:p>
          <a:p>
            <a:pPr marR="0" lvl="0"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endParaRPr lang="ko-KR" altLang="en-US" sz="1400" i="1" dirty="0"/>
          </a:p>
        </p:txBody>
      </p:sp>
      <p:pic>
        <p:nvPicPr>
          <p:cNvPr id="11265" name="_x394335216" descr="EMB0000397424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96" y="2988487"/>
            <a:ext cx="6553201" cy="35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5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3.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시사점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588259" y="908372"/>
            <a:ext cx="10367608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 smtClean="0">
                <a:latin typeface="+mj-ea"/>
                <a:ea typeface="+mj-ea"/>
              </a:rPr>
              <a:t>한국 </a:t>
            </a:r>
            <a:r>
              <a:rPr lang="ko-KR" altLang="en-US" sz="2000" dirty="0">
                <a:latin typeface="+mj-ea"/>
                <a:ea typeface="+mj-ea"/>
              </a:rPr>
              <a:t>인공지능 </a:t>
            </a:r>
            <a:r>
              <a:rPr lang="ko-KR" altLang="en-US" sz="2000" dirty="0">
                <a:latin typeface="+mj-ea"/>
                <a:ea typeface="+mj-ea"/>
              </a:rPr>
              <a:t>두뇌 지수가 </a:t>
            </a:r>
            <a:r>
              <a:rPr lang="ko-KR" altLang="en-US" sz="2000" dirty="0" smtClean="0">
                <a:latin typeface="+mj-ea"/>
                <a:ea typeface="+mj-ea"/>
              </a:rPr>
              <a:t>상대적으로 </a:t>
            </a:r>
            <a:r>
              <a:rPr lang="ko-KR" altLang="en-US" sz="2000" dirty="0">
                <a:latin typeface="+mj-ea"/>
                <a:ea typeface="+mj-ea"/>
              </a:rPr>
              <a:t>낮아 인재양성에 정책역량을 집중할 </a:t>
            </a:r>
            <a:r>
              <a:rPr lang="ko-KR" altLang="en-US" sz="2000" dirty="0">
                <a:latin typeface="+mj-ea"/>
                <a:ea typeface="+mj-ea"/>
              </a:rPr>
              <a:t>필요</a:t>
            </a:r>
            <a:endParaRPr lang="ko-KR" altLang="en-US" sz="2000" dirty="0">
              <a:latin typeface="+mj-ea"/>
              <a:ea typeface="+mj-ea"/>
            </a:endParaRPr>
          </a:p>
          <a:p>
            <a:pPr algn="just" fontAlgn="base" latinLnBrk="0"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ko-KR" altLang="en-US" sz="2000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급성장하는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인공지능 시장</a:t>
            </a:r>
            <a:r>
              <a:rPr lang="en-US" altLang="ko-KR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빠른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기술 진화를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고려 시</a:t>
            </a:r>
            <a:r>
              <a:rPr lang="en-US" altLang="ko-KR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인재양성의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골든 타임을 </a:t>
            </a:r>
            <a:r>
              <a:rPr lang="ko-KR" altLang="en-US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놓칠 경우 국가경쟁력 상실할 우려</a:t>
            </a:r>
          </a:p>
          <a:p>
            <a:endParaRPr lang="ko-KR" altLang="en-US" sz="2000" dirty="0"/>
          </a:p>
          <a:p>
            <a:endParaRPr lang="ko-KR" altLang="en-US" sz="20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95302" y="8395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4600" y="77046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16000" y="3823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905932" y="1612473"/>
            <a:ext cx="11311466" cy="39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0">
              <a:lnSpc>
                <a:spcPct val="16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ko-KR" altLang="en-US" sz="1400" b="1" i="1" dirty="0"/>
              <a:t>인공지능 대학원</a:t>
            </a:r>
            <a:r>
              <a:rPr lang="en-US" altLang="ko-KR" sz="1400" b="1" i="1" dirty="0"/>
              <a:t>, </a:t>
            </a:r>
            <a:r>
              <a:rPr lang="ko-KR" altLang="en-US" sz="1400" b="1" i="1" dirty="0"/>
              <a:t>인공지능 </a:t>
            </a:r>
            <a:r>
              <a:rPr lang="ko-KR" altLang="en-US" sz="1400" b="1" i="1" dirty="0" smtClean="0"/>
              <a:t>보편 교육 </a:t>
            </a:r>
            <a:r>
              <a:rPr lang="ko-KR" altLang="en-US" sz="1400" b="1" i="1" dirty="0"/>
              <a:t>등 미래 인재 양성을 위해 </a:t>
            </a:r>
            <a:r>
              <a:rPr lang="ko-KR" altLang="en-US" sz="1400" b="1" i="1" dirty="0" smtClean="0"/>
              <a:t>정책 자원이 </a:t>
            </a:r>
            <a:r>
              <a:rPr lang="ko-KR" altLang="en-US" sz="1400" b="1" i="1" dirty="0"/>
              <a:t>총동원되어야 할 시점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88259" y="2114642"/>
            <a:ext cx="10706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0">
              <a:lnSpc>
                <a:spcPct val="160000"/>
              </a:lnSpc>
              <a:spcBef>
                <a:spcPts val="1600"/>
              </a:spcBef>
              <a:spcAft>
                <a:spcPts val="200"/>
              </a:spcAft>
            </a:pPr>
            <a:r>
              <a:rPr lang="ko-KR" altLang="en-US" sz="2000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다양한 글로벌 인공지능 핵심인재들과의 연구협력 네트워크 구축 필요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931332" y="2683674"/>
            <a:ext cx="1126066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0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000000"/>
              </a:buClr>
              <a:buSzPts val="1350"/>
            </a:pPr>
            <a:r>
              <a:rPr lang="ko-KR" altLang="en-US" sz="1400" b="1" i="1" dirty="0"/>
              <a:t>세계 인공지능 </a:t>
            </a:r>
            <a:r>
              <a:rPr lang="ko-KR" altLang="en-US" sz="1400" b="1" i="1" dirty="0" smtClean="0"/>
              <a:t>두뇌 지수 </a:t>
            </a:r>
            <a:r>
              <a:rPr lang="en-US" altLang="ko-KR" sz="1400" b="1" i="1" dirty="0"/>
              <a:t>500</a:t>
            </a:r>
            <a:r>
              <a:rPr lang="ko-KR" altLang="en-US" sz="1400" b="1" i="1" dirty="0"/>
              <a:t>에 포함된 인재 중 미국</a:t>
            </a:r>
            <a:r>
              <a:rPr lang="en-US" altLang="ko-KR" sz="1400" b="1" i="1" dirty="0"/>
              <a:t>(14.5%), </a:t>
            </a:r>
            <a:r>
              <a:rPr lang="ko-KR" altLang="en-US" sz="1400" b="1" i="1" dirty="0"/>
              <a:t>중국</a:t>
            </a:r>
            <a:r>
              <a:rPr lang="en-US" altLang="ko-KR" sz="1400" b="1" i="1" dirty="0"/>
              <a:t>(13%)</a:t>
            </a:r>
            <a:r>
              <a:rPr lang="ko-KR" altLang="en-US" sz="1400" b="1" i="1" dirty="0"/>
              <a:t>의 비중이 높으나</a:t>
            </a:r>
            <a:r>
              <a:rPr lang="en-US" altLang="ko-KR" sz="1400" b="1" i="1" dirty="0"/>
              <a:t>, </a:t>
            </a:r>
            <a:r>
              <a:rPr lang="ko-KR" altLang="en-US" sz="1400" b="1" i="1" dirty="0"/>
              <a:t>다양한 국적의 인재가 포함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931332" y="2976512"/>
            <a:ext cx="110490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fontAlgn="base" latinLnBrk="0">
              <a:lnSpc>
                <a:spcPct val="150000"/>
              </a:lnSpc>
              <a:spcBef>
                <a:spcPts val="400"/>
              </a:spcBef>
              <a:spcAft>
                <a:spcPts val="200"/>
              </a:spcAft>
              <a:buClr>
                <a:srgbClr val="000000"/>
              </a:buClr>
              <a:buSzPts val="1350"/>
            </a:pPr>
            <a:r>
              <a:rPr lang="ko-KR" altLang="en-US" sz="1400" b="1" i="1" dirty="0"/>
              <a:t>세계 인공지능 </a:t>
            </a:r>
            <a:r>
              <a:rPr lang="ko-KR" altLang="en-US" sz="1400" b="1" i="1" dirty="0" smtClean="0"/>
              <a:t>두뇌 지수 </a:t>
            </a:r>
            <a:r>
              <a:rPr lang="en-US" altLang="ko-KR" sz="1400" b="1" i="1" dirty="0"/>
              <a:t>500</a:t>
            </a:r>
            <a:r>
              <a:rPr lang="ko-KR" altLang="en-US" sz="1400" b="1" i="1" dirty="0"/>
              <a:t>내 국가 비중</a:t>
            </a:r>
            <a:r>
              <a:rPr lang="en-US" altLang="ko-KR" sz="1400" b="1" i="1" dirty="0"/>
              <a:t>: </a:t>
            </a:r>
            <a:r>
              <a:rPr lang="ko-KR" altLang="en-US" sz="1400" b="1" i="1" dirty="0"/>
              <a:t>스위스 </a:t>
            </a:r>
            <a:r>
              <a:rPr lang="en-US" altLang="ko-KR" sz="1400" b="1" i="1" dirty="0"/>
              <a:t>9.4%, </a:t>
            </a:r>
            <a:r>
              <a:rPr lang="ko-KR" altLang="en-US" sz="1400" b="1" i="1" dirty="0"/>
              <a:t>스페인 </a:t>
            </a:r>
            <a:r>
              <a:rPr lang="en-US" altLang="ko-KR" sz="1400" b="1" i="1" dirty="0"/>
              <a:t>5.8%, </a:t>
            </a:r>
            <a:r>
              <a:rPr lang="ko-KR" altLang="en-US" sz="1400" b="1" i="1" dirty="0"/>
              <a:t>오스트리아 </a:t>
            </a:r>
            <a:r>
              <a:rPr lang="en-US" altLang="ko-KR" sz="1400" b="1" i="1" dirty="0"/>
              <a:t>5.4%, </a:t>
            </a:r>
            <a:r>
              <a:rPr lang="ko-KR" altLang="en-US" sz="1400" b="1" i="1" dirty="0"/>
              <a:t>터키 </a:t>
            </a:r>
            <a:r>
              <a:rPr lang="en-US" altLang="ko-KR" sz="1400" b="1" i="1" dirty="0"/>
              <a:t>3.8%, </a:t>
            </a:r>
            <a:r>
              <a:rPr lang="ko-KR" altLang="en-US" sz="1400" b="1" i="1" dirty="0"/>
              <a:t>한국 </a:t>
            </a:r>
            <a:r>
              <a:rPr lang="en-US" altLang="ko-KR" sz="1400" b="1" i="1" dirty="0"/>
              <a:t>1.4%, </a:t>
            </a:r>
            <a:r>
              <a:rPr lang="ko-KR" altLang="en-US" sz="1400" b="1" i="1" dirty="0"/>
              <a:t>인도네시아 </a:t>
            </a:r>
            <a:r>
              <a:rPr lang="en-US" altLang="ko-KR" sz="1400" b="1" i="1" dirty="0"/>
              <a:t>0.4% </a:t>
            </a:r>
            <a:r>
              <a:rPr lang="ko-KR" altLang="en-US" sz="1400" b="1" i="1" dirty="0"/>
              <a:t>등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650868" y="3552221"/>
            <a:ext cx="838582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“</a:t>
            </a:r>
            <a:r>
              <a:rPr lang="ko-KR" altLang="en-US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멱의 법칙</a:t>
            </a: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(Power law), </a:t>
            </a:r>
            <a:r>
              <a:rPr lang="ko-KR" altLang="en-US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긴 꼬리</a:t>
            </a: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(L</a:t>
            </a: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ong tail), </a:t>
            </a:r>
            <a:r>
              <a:rPr lang="ko-KR" altLang="en-US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주변 시야</a:t>
            </a: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(Peripheral vision)</a:t>
            </a:r>
            <a:r>
              <a:rPr lang="ko-KR" altLang="en-US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를 고려</a:t>
            </a: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”</a:t>
            </a:r>
            <a:endParaRPr lang="ko-KR" altLang="en-US" b="1" i="1" dirty="0">
              <a:solidFill>
                <a:srgbClr val="C00000"/>
              </a:solidFill>
              <a:latin typeface="Dotum" panose="020B0600000101010101" pitchFamily="50" charset="-127"/>
              <a:ea typeface="Dotum" panose="020B0600000101010101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rcRect l="8916" t="34206" r="33305" b="23525"/>
          <a:stretch/>
        </p:blipFill>
        <p:spPr>
          <a:xfrm>
            <a:off x="2313671" y="3921553"/>
            <a:ext cx="7060217" cy="29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Prologue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27130" t="14503" r="26606" b="12102"/>
          <a:stretch/>
        </p:blipFill>
        <p:spPr>
          <a:xfrm>
            <a:off x="100498" y="1608235"/>
            <a:ext cx="5192472" cy="463351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26994" t="22873" r="26675" b="32868"/>
          <a:stretch/>
        </p:blipFill>
        <p:spPr>
          <a:xfrm>
            <a:off x="4853353" y="1546689"/>
            <a:ext cx="7070109" cy="37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51012" y="1149700"/>
            <a:ext cx="1128200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ko-KR" altLang="en-US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향후</a:t>
            </a:r>
            <a:r>
              <a:rPr lang="en-US" altLang="ko-KR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, </a:t>
            </a:r>
            <a:r>
              <a:rPr lang="ko-KR" altLang="en-US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다양한 지표를 고려한 인공지능 </a:t>
            </a:r>
            <a:r>
              <a:rPr lang="ko-KR" altLang="en-US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두뇌 지수 </a:t>
            </a:r>
            <a:r>
              <a:rPr lang="ko-KR" altLang="en-US" b="1" dirty="0">
                <a:solidFill>
                  <a:srgbClr val="406DB5"/>
                </a:solidFill>
                <a:latin typeface="+mj-ea"/>
                <a:ea typeface="+mj-ea"/>
                <a:cs typeface="+mj-cs"/>
              </a:rPr>
              <a:t>개발 및 모니터링 필요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480538" y="1965469"/>
            <a:ext cx="838582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“</a:t>
            </a:r>
            <a:r>
              <a:rPr lang="ko-KR" altLang="en-US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다양한 지표의 조화로운 해석</a:t>
            </a:r>
            <a:r>
              <a:rPr lang="en-US" altLang="ko-KR" b="1" i="1" dirty="0" smtClean="0">
                <a:solidFill>
                  <a:srgbClr val="C00000"/>
                </a:solidFill>
                <a:latin typeface="나눔고딕" panose="020D0604000000000000"/>
                <a:ea typeface="돋움" panose="020B0600000101010101" pitchFamily="50" charset="-127"/>
              </a:rPr>
              <a:t>”</a:t>
            </a:r>
            <a:endParaRPr lang="ko-KR" altLang="en-US" b="1" i="1" dirty="0">
              <a:solidFill>
                <a:srgbClr val="C00000"/>
              </a:solidFill>
              <a:latin typeface="Dotum" panose="020B0600000101010101" pitchFamily="50" charset="-127"/>
              <a:ea typeface="Dotum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063" y="117034"/>
            <a:ext cx="706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3.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시사점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/>
          <a:srcRect l="23675" t="22031" r="23478" b="28698"/>
          <a:stretch/>
        </p:blipFill>
        <p:spPr>
          <a:xfrm>
            <a:off x="1601751" y="2303926"/>
            <a:ext cx="7990483" cy="41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011517" y="3272185"/>
            <a:ext cx="3828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b="1" i="1" dirty="0" smtClean="0"/>
              <a:t>감사합니다</a:t>
            </a:r>
            <a:r>
              <a:rPr lang="en-US" altLang="ko-KR" sz="54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44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Prologue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rcRect l="23675" t="16338" r="23478" b="15334"/>
          <a:stretch/>
        </p:blipFill>
        <p:spPr>
          <a:xfrm>
            <a:off x="1978270" y="898592"/>
            <a:ext cx="7658100" cy="55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Prologue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34385" t="13430" r="34564" b="8109"/>
          <a:stretch/>
        </p:blipFill>
        <p:spPr>
          <a:xfrm>
            <a:off x="626840" y="1120071"/>
            <a:ext cx="3778106" cy="53698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21890" t="27373" r="21764" b="15106"/>
          <a:stretch/>
        </p:blipFill>
        <p:spPr>
          <a:xfrm>
            <a:off x="4642337" y="1890346"/>
            <a:ext cx="7073782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Prologue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25471" t="29358" r="24673" b="19313"/>
          <a:stretch/>
        </p:blipFill>
        <p:spPr>
          <a:xfrm>
            <a:off x="213064" y="1992750"/>
            <a:ext cx="5647765" cy="32707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22375" t="22880" r="22374" b="10256"/>
          <a:stretch/>
        </p:blipFill>
        <p:spPr>
          <a:xfrm>
            <a:off x="5860829" y="1804492"/>
            <a:ext cx="5576049" cy="37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Prologue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23529" t="22177" r="23764" b="10544"/>
          <a:stretch/>
        </p:blipFill>
        <p:spPr>
          <a:xfrm>
            <a:off x="386860" y="1890347"/>
            <a:ext cx="5363309" cy="38510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27181" t="15425" r="26996" b="6801"/>
          <a:stretch/>
        </p:blipFill>
        <p:spPr>
          <a:xfrm>
            <a:off x="6084277" y="1300007"/>
            <a:ext cx="5407269" cy="516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117932" y="2797246"/>
            <a:ext cx="5078634" cy="1948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ko-KR" altLang="en-US" sz="2800" b="1" i="1" dirty="0" smtClean="0"/>
              <a:t>연구배경 및 방법</a:t>
            </a:r>
            <a:endParaRPr lang="en-US" altLang="ko-KR" sz="2800" b="1" i="1" dirty="0" smtClean="0"/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ko-KR" altLang="en-US" sz="2800" b="1" i="1" dirty="0" smtClean="0"/>
              <a:t>인공지능 두뇌 지수 측정</a:t>
            </a:r>
            <a:endParaRPr lang="en-US" altLang="ko-KR" sz="2800" b="1" i="1" dirty="0" smtClean="0"/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ko-KR" altLang="en-US" sz="2800" b="1" i="1" dirty="0" smtClean="0"/>
              <a:t>시사점</a:t>
            </a:r>
            <a:endParaRPr lang="en-US" altLang="ko-KR" sz="2800" b="1" i="1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35254" t="13369" r="35770" b="12027"/>
          <a:stretch/>
        </p:blipFill>
        <p:spPr>
          <a:xfrm>
            <a:off x="826475" y="1273611"/>
            <a:ext cx="3631223" cy="5259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Prologue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584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13064" y="117034"/>
            <a:ext cx="33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100" dirty="0" smtClean="0">
                <a:solidFill>
                  <a:schemeClr val="bg1"/>
                </a:solidFill>
              </a:rPr>
              <a:t>1. </a:t>
            </a:r>
            <a:r>
              <a:rPr lang="ko-KR" altLang="en-US" b="1" spc="-100" dirty="0" smtClean="0">
                <a:solidFill>
                  <a:schemeClr val="bg1"/>
                </a:solidFill>
              </a:rPr>
              <a:t>연구 배경 및 방법</a:t>
            </a:r>
            <a:endParaRPr lang="ko-KR" altLang="en-US" b="1" spc="-100" dirty="0">
              <a:solidFill>
                <a:schemeClr val="bg1"/>
              </a:solidFill>
            </a:endParaRPr>
          </a:p>
        </p:txBody>
      </p:sp>
      <p:sp>
        <p:nvSpPr>
          <p:cNvPr id="8" name="제목 2"/>
          <p:cNvSpPr txBox="1">
            <a:spLocks/>
          </p:cNvSpPr>
          <p:nvPr/>
        </p:nvSpPr>
        <p:spPr>
          <a:xfrm>
            <a:off x="588260" y="924805"/>
            <a:ext cx="7886700" cy="52619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06DB5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defRPr>
            </a:lvl1pPr>
          </a:lstStyle>
          <a:p>
            <a:r>
              <a:rPr lang="ko-KR" altLang="en-US" sz="2000" dirty="0" smtClean="0">
                <a:latin typeface="+mj-ea"/>
                <a:ea typeface="+mj-ea"/>
              </a:rPr>
              <a:t>국가와</a:t>
            </a:r>
            <a:r>
              <a:rPr lang="en-US" altLang="ko-KR" sz="2000" dirty="0" smtClean="0">
                <a:latin typeface="+mj-ea"/>
                <a:ea typeface="+mj-ea"/>
              </a:rPr>
              <a:t> </a:t>
            </a:r>
            <a:r>
              <a:rPr lang="ko-KR" altLang="en-US" sz="2000" dirty="0" smtClean="0">
                <a:latin typeface="+mj-ea"/>
                <a:ea typeface="+mj-ea"/>
              </a:rPr>
              <a:t>기업 성장의 화두</a:t>
            </a:r>
            <a:r>
              <a:rPr lang="en-US" altLang="ko-KR" sz="2000" dirty="0" smtClean="0">
                <a:latin typeface="+mj-ea"/>
                <a:ea typeface="+mj-ea"/>
              </a:rPr>
              <a:t>, </a:t>
            </a:r>
            <a:r>
              <a:rPr lang="ko-KR" altLang="en-US" sz="2000" dirty="0" smtClean="0">
                <a:latin typeface="+mj-ea"/>
                <a:ea typeface="+mj-ea"/>
              </a:rPr>
              <a:t>인공지능</a:t>
            </a:r>
            <a:endParaRPr lang="ko-KR" altLang="en-US" sz="2000" dirty="0">
              <a:latin typeface="+mj-ea"/>
              <a:ea typeface="+mj-ea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/>
          <a:srcRect l="25953" t="26126" r="24739" b="29654"/>
          <a:stretch/>
        </p:blipFill>
        <p:spPr>
          <a:xfrm>
            <a:off x="426766" y="1542439"/>
            <a:ext cx="5219120" cy="270004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rcRect l="30719" t="27860" r="30348" b="36169"/>
          <a:stretch/>
        </p:blipFill>
        <p:spPr>
          <a:xfrm>
            <a:off x="526519" y="4242484"/>
            <a:ext cx="4826872" cy="240546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rcRect l="30030" t="21477" r="30493" b="18510"/>
          <a:stretch/>
        </p:blipFill>
        <p:spPr>
          <a:xfrm>
            <a:off x="5926518" y="1637267"/>
            <a:ext cx="5752864" cy="49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1061</Words>
  <Application>Microsoft Office PowerPoint</Application>
  <PresentationFormat>와이드스크린</PresentationFormat>
  <Paragraphs>120</Paragraphs>
  <Slides>31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8" baseType="lpstr">
      <vt:lpstr>NanumBarunGothicLight</vt:lpstr>
      <vt:lpstr>나눔고딕</vt:lpstr>
      <vt:lpstr>Dotum</vt:lpstr>
      <vt:lpstr>Dotum</vt:lpstr>
      <vt:lpstr>Arial</vt:lpstr>
      <vt:lpstr>맑은 고딕</vt:lpstr>
      <vt:lpstr>Office 테마</vt:lpstr>
      <vt:lpstr> 인공지능 두뇌 지수(AI Brain Index) :  핵심인재 분석과 의미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젊은 SW인재양성 방안:  정책지도 구축을 중심으로</dc:title>
  <dc:creator>user</dc:creator>
  <cp:lastModifiedBy>SPRI</cp:lastModifiedBy>
  <cp:revision>201</cp:revision>
  <cp:lastPrinted>2019-09-30T07:07:23Z</cp:lastPrinted>
  <dcterms:created xsi:type="dcterms:W3CDTF">2019-01-03T23:21:04Z</dcterms:created>
  <dcterms:modified xsi:type="dcterms:W3CDTF">2019-10-09T18:46:48Z</dcterms:modified>
</cp:coreProperties>
</file>